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80" r:id="rId12"/>
    <p:sldId id="281" r:id="rId13"/>
    <p:sldId id="267" r:id="rId14"/>
    <p:sldId id="268" r:id="rId15"/>
    <p:sldId id="269" r:id="rId16"/>
    <p:sldId id="275" r:id="rId17"/>
    <p:sldId id="279" r:id="rId18"/>
    <p:sldId id="276" r:id="rId19"/>
    <p:sldId id="277" r:id="rId20"/>
    <p:sldId id="270" r:id="rId21"/>
    <p:sldId id="272" r:id="rId22"/>
    <p:sldId id="273"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4660"/>
  </p:normalViewPr>
  <p:slideViewPr>
    <p:cSldViewPr snapToGrid="0">
      <p:cViewPr varScale="1">
        <p:scale>
          <a:sx n="63" d="100"/>
          <a:sy n="63" d="100"/>
        </p:scale>
        <p:origin x="104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éatrice MAINGRAUD" userId="80039c598c5d39e3" providerId="LiveId" clId="{DAD5AB61-4184-4F7A-B289-F2DF535A2892}"/>
    <pc:docChg chg="custSel modSld">
      <pc:chgData name="Béatrice MAINGRAUD" userId="80039c598c5d39e3" providerId="LiveId" clId="{DAD5AB61-4184-4F7A-B289-F2DF535A2892}" dt="2020-09-28T17:59:40.354" v="60" actId="14100"/>
      <pc:docMkLst>
        <pc:docMk/>
      </pc:docMkLst>
      <pc:sldChg chg="modSp mod">
        <pc:chgData name="Béatrice MAINGRAUD" userId="80039c598c5d39e3" providerId="LiveId" clId="{DAD5AB61-4184-4F7A-B289-F2DF535A2892}" dt="2020-09-28T17:55:03.674" v="59" actId="20577"/>
        <pc:sldMkLst>
          <pc:docMk/>
          <pc:sldMk cId="1660374380" sldId="258"/>
        </pc:sldMkLst>
        <pc:spChg chg="mod">
          <ac:chgData name="Béatrice MAINGRAUD" userId="80039c598c5d39e3" providerId="LiveId" clId="{DAD5AB61-4184-4F7A-B289-F2DF535A2892}" dt="2020-09-28T17:55:03.674" v="59" actId="20577"/>
          <ac:spMkLst>
            <pc:docMk/>
            <pc:sldMk cId="1660374380" sldId="258"/>
            <ac:spMk id="3" creationId="{D1A8A320-D701-4E25-B2B9-1B6CF2D42DC3}"/>
          </ac:spMkLst>
        </pc:spChg>
      </pc:sldChg>
      <pc:sldChg chg="modSp mod">
        <pc:chgData name="Béatrice MAINGRAUD" userId="80039c598c5d39e3" providerId="LiveId" clId="{DAD5AB61-4184-4F7A-B289-F2DF535A2892}" dt="2020-09-28T17:59:40.354" v="60" actId="14100"/>
        <pc:sldMkLst>
          <pc:docMk/>
          <pc:sldMk cId="967904637" sldId="271"/>
        </pc:sldMkLst>
        <pc:spChg chg="mod">
          <ac:chgData name="Béatrice MAINGRAUD" userId="80039c598c5d39e3" providerId="LiveId" clId="{DAD5AB61-4184-4F7A-B289-F2DF535A2892}" dt="2020-09-28T17:59:40.354" v="60" actId="14100"/>
          <ac:spMkLst>
            <pc:docMk/>
            <pc:sldMk cId="967904637" sldId="271"/>
            <ac:spMk id="4" creationId="{FEF0F3AF-4528-4653-8B12-2B2458E6BC8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B5F9E-601B-4712-9E6E-B2653BAD014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AF34A48-D49D-45C7-805E-2E10CDBDBF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C0FDA8-0F13-4B5C-B9EB-E864A29795CD}"/>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5" name="Espace réservé du pied de page 4">
            <a:extLst>
              <a:ext uri="{FF2B5EF4-FFF2-40B4-BE49-F238E27FC236}">
                <a16:creationId xmlns:a16="http://schemas.microsoft.com/office/drawing/2014/main" id="{5CF456C8-0CE0-4409-9BC8-C0D174DE9F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E00C2F5-500C-46E3-A5E5-579234F73BCF}"/>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22121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C2A656-B416-4A61-BD7D-B772E29197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EE6113B-FC13-44E3-B8A7-2F05D47EB76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65BA3F7-07DE-43FA-9126-370D47CA4D8F}"/>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5" name="Espace réservé du pied de page 4">
            <a:extLst>
              <a:ext uri="{FF2B5EF4-FFF2-40B4-BE49-F238E27FC236}">
                <a16:creationId xmlns:a16="http://schemas.microsoft.com/office/drawing/2014/main" id="{70A3C2DE-96CC-41ED-8E9C-DFD36B33E2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FA60CA-BA78-459C-AEB6-4E14B4F9EF54}"/>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275695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DDB03E-DBCA-434D-A2F5-1AA7BBA0F17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EA635E2-00FF-49CC-A60B-E18D8888CF6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DB084B9-07AE-4A99-B01A-33D9D2D0F2CC}"/>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5" name="Espace réservé du pied de page 4">
            <a:extLst>
              <a:ext uri="{FF2B5EF4-FFF2-40B4-BE49-F238E27FC236}">
                <a16:creationId xmlns:a16="http://schemas.microsoft.com/office/drawing/2014/main" id="{5850EEE4-56C3-4DED-9E48-3287A67A6C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3E4C7E8-976C-4A16-98F4-5C236585E631}"/>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96246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0E9A84-08E6-45F3-B048-CE068BD193E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7D314FE-06F3-41D4-B08E-68544704A03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918622-78C9-4F1D-9FF7-7CD6AA8296CD}"/>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5" name="Espace réservé du pied de page 4">
            <a:extLst>
              <a:ext uri="{FF2B5EF4-FFF2-40B4-BE49-F238E27FC236}">
                <a16:creationId xmlns:a16="http://schemas.microsoft.com/office/drawing/2014/main" id="{094C12A8-3281-4648-8378-921F692F0C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01EFDF-7626-4DCA-A9F4-BB2C4DBE0C6A}"/>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289075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C42BB-9614-43F7-BC07-761320389C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37D762-3FF1-48D2-A2D2-CE9D9523B3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8B8501D-A0D9-48B3-B105-27D6151E2ACB}"/>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5" name="Espace réservé du pied de page 4">
            <a:extLst>
              <a:ext uri="{FF2B5EF4-FFF2-40B4-BE49-F238E27FC236}">
                <a16:creationId xmlns:a16="http://schemas.microsoft.com/office/drawing/2014/main" id="{31F8CF32-2727-4E9B-9156-61662B22E1F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AF75D7E-532D-423E-B76F-7AA54E6FD30A}"/>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72059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AF38B-9E1C-4B3C-A1FF-7E9F80D3B1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82C48C-2697-4386-AAAA-A78398A70B0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9AB9B2D-6AAF-4B85-85E5-008EB532004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4466496-3C6D-4576-ABD5-6C38B243B8F2}"/>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6" name="Espace réservé du pied de page 5">
            <a:extLst>
              <a:ext uri="{FF2B5EF4-FFF2-40B4-BE49-F238E27FC236}">
                <a16:creationId xmlns:a16="http://schemas.microsoft.com/office/drawing/2014/main" id="{E726EAD0-B9AE-4FF3-9350-7B80D31C689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74F066C-ED3D-46AF-9D34-4D2601E939D0}"/>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125052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7A762-BBE0-4806-9F8E-EAB77986715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A9F6BE2-0E7D-4255-B7F1-E8F8818B22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C052FE9-5AD3-4563-BF2D-E24CF13439F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7A1A903-154B-43B0-BD1F-1F562CB2C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68932D-AD93-4A28-B95C-F5A4AC8A44A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18CCD1E-6EA5-4C72-944A-FBD5E7D8B3BE}"/>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8" name="Espace réservé du pied de page 7">
            <a:extLst>
              <a:ext uri="{FF2B5EF4-FFF2-40B4-BE49-F238E27FC236}">
                <a16:creationId xmlns:a16="http://schemas.microsoft.com/office/drawing/2014/main" id="{6FFBE78E-9EA2-437D-93C1-37AA04DDCB3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6887B6A-D511-4D5B-B041-C80A88738F06}"/>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863783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FEFBBF-45B8-4DDC-BF23-643EFCECD42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75D3EC6-9A23-47F1-BCA6-A225C89773FB}"/>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4" name="Espace réservé du pied de page 3">
            <a:extLst>
              <a:ext uri="{FF2B5EF4-FFF2-40B4-BE49-F238E27FC236}">
                <a16:creationId xmlns:a16="http://schemas.microsoft.com/office/drawing/2014/main" id="{1293481E-94F7-4B7B-827C-B3C5058B0F0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0039349-599C-4B3C-97CD-309D63C68E56}"/>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08964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2F9F9D-A6AB-48B6-8799-1A78CB782CB7}"/>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3" name="Espace réservé du pied de page 2">
            <a:extLst>
              <a:ext uri="{FF2B5EF4-FFF2-40B4-BE49-F238E27FC236}">
                <a16:creationId xmlns:a16="http://schemas.microsoft.com/office/drawing/2014/main" id="{7846C8B6-E08F-40D5-8C3C-9F6C07B3276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F78D1DE-7279-462A-9AF9-6E78954B8117}"/>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50304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8528EF-1FFB-4296-8208-FB8B504E34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E6D8253-4D7E-47CD-8006-F7165CC27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A9A4592-110A-4B56-A450-59DA6B991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3BA0A8-1E60-4FEC-BDE5-188FBE534FF0}"/>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6" name="Espace réservé du pied de page 5">
            <a:extLst>
              <a:ext uri="{FF2B5EF4-FFF2-40B4-BE49-F238E27FC236}">
                <a16:creationId xmlns:a16="http://schemas.microsoft.com/office/drawing/2014/main" id="{1CD71367-7912-46C4-9D3C-9518318EE16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CAE0D0-814B-4BCF-8DA6-451AFDC8FD6E}"/>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390044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B3069C-FB02-42B1-A549-ECE3D19E954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2919F69-1493-407C-9C75-9B41D8E501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B0B71D3-55AC-463F-AEE0-FF22B28E8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B1E477-4F98-4292-A182-9784502D699B}"/>
              </a:ext>
            </a:extLst>
          </p:cNvPr>
          <p:cNvSpPr>
            <a:spLocks noGrp="1"/>
          </p:cNvSpPr>
          <p:nvPr>
            <p:ph type="dt" sz="half" idx="10"/>
          </p:nvPr>
        </p:nvSpPr>
        <p:spPr/>
        <p:txBody>
          <a:bodyPr/>
          <a:lstStyle/>
          <a:p>
            <a:fld id="{C5396D5F-FDB1-4FE8-814B-6994CAC69A7B}" type="datetimeFigureOut">
              <a:rPr lang="fr-FR" smtClean="0"/>
              <a:t>15/09/2021</a:t>
            </a:fld>
            <a:endParaRPr lang="fr-FR"/>
          </a:p>
        </p:txBody>
      </p:sp>
      <p:sp>
        <p:nvSpPr>
          <p:cNvPr id="6" name="Espace réservé du pied de page 5">
            <a:extLst>
              <a:ext uri="{FF2B5EF4-FFF2-40B4-BE49-F238E27FC236}">
                <a16:creationId xmlns:a16="http://schemas.microsoft.com/office/drawing/2014/main" id="{7FAD3053-E29F-47CE-A139-A4B00644B3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390981-E460-47D0-84FF-056B57793724}"/>
              </a:ext>
            </a:extLst>
          </p:cNvPr>
          <p:cNvSpPr>
            <a:spLocks noGrp="1"/>
          </p:cNvSpPr>
          <p:nvPr>
            <p:ph type="sldNum" sz="quarter" idx="12"/>
          </p:nvPr>
        </p:nvSpPr>
        <p:spPr/>
        <p:txBody>
          <a:bodyPr/>
          <a:lstStyle/>
          <a:p>
            <a:fld id="{97CA881C-81C5-403C-8766-6FA9654429B2}" type="slidenum">
              <a:rPr lang="fr-FR" smtClean="0"/>
              <a:t>‹N°›</a:t>
            </a:fld>
            <a:endParaRPr lang="fr-FR"/>
          </a:p>
        </p:txBody>
      </p:sp>
    </p:spTree>
    <p:extLst>
      <p:ext uri="{BB962C8B-B14F-4D97-AF65-F5344CB8AC3E}">
        <p14:creationId xmlns:p14="http://schemas.microsoft.com/office/powerpoint/2010/main" val="1824849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947F3-02DC-4CFE-83CF-E4DB7A3C7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073FCFA-7F71-4306-8B2B-E50ACB7231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4E861B-D86B-4425-BABB-82325CE70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96D5F-FDB1-4FE8-814B-6994CAC69A7B}" type="datetimeFigureOut">
              <a:rPr lang="fr-FR" smtClean="0"/>
              <a:t>15/09/2021</a:t>
            </a:fld>
            <a:endParaRPr lang="fr-FR"/>
          </a:p>
        </p:txBody>
      </p:sp>
      <p:sp>
        <p:nvSpPr>
          <p:cNvPr id="5" name="Espace réservé du pied de page 4">
            <a:extLst>
              <a:ext uri="{FF2B5EF4-FFF2-40B4-BE49-F238E27FC236}">
                <a16:creationId xmlns:a16="http://schemas.microsoft.com/office/drawing/2014/main" id="{3429D4E2-456D-4306-8649-49542F8F5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0244184-EB39-4DAC-910F-91B529813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A881C-81C5-403C-8766-6FA9654429B2}" type="slidenum">
              <a:rPr lang="fr-FR" smtClean="0"/>
              <a:t>‹N°›</a:t>
            </a:fld>
            <a:endParaRPr lang="fr-FR"/>
          </a:p>
        </p:txBody>
      </p:sp>
    </p:spTree>
    <p:extLst>
      <p:ext uri="{BB962C8B-B14F-4D97-AF65-F5344CB8AC3E}">
        <p14:creationId xmlns:p14="http://schemas.microsoft.com/office/powerpoint/2010/main" val="2017061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hyperlink" Target="mailto:contact@ehtc.f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6A98EB-723A-492C-A38A-50EFA4D37B7C}"/>
              </a:ext>
            </a:extLst>
          </p:cNvPr>
          <p:cNvSpPr>
            <a:spLocks noGrp="1"/>
          </p:cNvSpPr>
          <p:nvPr>
            <p:ph type="ctrTitle"/>
          </p:nvPr>
        </p:nvSpPr>
        <p:spPr>
          <a:xfrm>
            <a:off x="416560" y="712270"/>
            <a:ext cx="11206480" cy="1568918"/>
          </a:xfrm>
        </p:spPr>
        <p:txBody>
          <a:bodyPr>
            <a:normAutofit fontScale="90000"/>
          </a:bodyPr>
          <a:lstStyle/>
          <a:p>
            <a:pPr algn="r"/>
            <a:r>
              <a:rPr kumimoji="0" lang="fr-FR" sz="1200" b="1" i="0" u="none" strike="noStrike" kern="1200" cap="none" spc="0" normalizeH="0" baseline="0" noProof="0" dirty="0">
                <a:ln>
                  <a:noFill/>
                </a:ln>
                <a:solidFill>
                  <a:srgbClr val="0070C0"/>
                </a:solidFill>
                <a:effectLst/>
                <a:uLnTx/>
                <a:uFillTx/>
                <a:latin typeface="Verdana"/>
                <a:ea typeface="+mj-ea"/>
                <a:cs typeface="+mj-cs"/>
              </a:rPr>
              <a:t> </a:t>
            </a:r>
            <a:br>
              <a:rPr kumimoji="0" lang="fr-FR" sz="1200" b="1" i="0" u="none" strike="noStrike" kern="1200" cap="none" spc="0" normalizeH="0" baseline="0" noProof="0" dirty="0">
                <a:ln>
                  <a:noFill/>
                </a:ln>
                <a:solidFill>
                  <a:srgbClr val="0070C0"/>
                </a:solidFill>
                <a:effectLst/>
                <a:uLnTx/>
                <a:uFillTx/>
                <a:latin typeface="Verdana"/>
                <a:ea typeface="+mj-ea"/>
                <a:cs typeface="+mj-cs"/>
              </a:rPr>
            </a:br>
            <a:r>
              <a:rPr kumimoji="0" lang="fr-FR" sz="1800" b="1" i="0" u="none" strike="noStrike" kern="1200" cap="none" spc="0" normalizeH="0" baseline="0" noProof="0" dirty="0">
                <a:ln>
                  <a:noFill/>
                </a:ln>
                <a:solidFill>
                  <a:srgbClr val="000000"/>
                </a:solidFill>
                <a:effectLst/>
                <a:uLnTx/>
                <a:uFillTx/>
                <a:latin typeface="Verdana"/>
                <a:ea typeface="+mj-ea"/>
                <a:cs typeface="+mj-cs"/>
              </a:rPr>
              <a:t>Ecurie Historique Tour Clémentine – 84170 MONTEUX</a:t>
            </a:r>
            <a:br>
              <a:rPr kumimoji="0" lang="fr-FR" sz="2000" b="1" i="0" u="none" strike="noStrike" kern="1200" cap="none" spc="0" normalizeH="0" baseline="0" noProof="0" dirty="0">
                <a:ln>
                  <a:noFill/>
                </a:ln>
                <a:solidFill>
                  <a:srgbClr val="0070C0"/>
                </a:solidFill>
                <a:effectLst/>
                <a:uLnTx/>
                <a:uFillTx/>
                <a:latin typeface="Verdana"/>
                <a:ea typeface="+mj-ea"/>
                <a:cs typeface="+mj-cs"/>
              </a:rPr>
            </a:br>
            <a:br>
              <a:rPr kumimoji="0" lang="fr-FR" sz="2000" b="1" i="0" u="none" strike="noStrike" kern="1200" cap="none" spc="0" normalizeH="0" baseline="0" noProof="0" dirty="0">
                <a:ln>
                  <a:noFill/>
                </a:ln>
                <a:solidFill>
                  <a:srgbClr val="0070C0"/>
                </a:solidFill>
                <a:effectLst/>
                <a:uLnTx/>
                <a:uFillTx/>
                <a:latin typeface="Verdana"/>
                <a:ea typeface="+mj-ea"/>
                <a:cs typeface="+mj-cs"/>
              </a:rPr>
            </a:br>
            <a:endParaRPr lang="fr-FR" dirty="0"/>
          </a:p>
        </p:txBody>
      </p:sp>
      <p:sp>
        <p:nvSpPr>
          <p:cNvPr id="3" name="Sous-titre 2">
            <a:extLst>
              <a:ext uri="{FF2B5EF4-FFF2-40B4-BE49-F238E27FC236}">
                <a16:creationId xmlns:a16="http://schemas.microsoft.com/office/drawing/2014/main" id="{7CDCC617-16D6-4A03-B119-E9EC9BC4FF6D}"/>
              </a:ext>
            </a:extLst>
          </p:cNvPr>
          <p:cNvSpPr>
            <a:spLocks noGrp="1"/>
          </p:cNvSpPr>
          <p:nvPr>
            <p:ph type="subTitle" idx="1"/>
          </p:nvPr>
        </p:nvSpPr>
        <p:spPr>
          <a:xfrm>
            <a:off x="1524000" y="3034973"/>
            <a:ext cx="9144000" cy="2003876"/>
          </a:xfrm>
        </p:spPr>
        <p:txBody>
          <a:bodyPr/>
          <a:lstStyle/>
          <a:p>
            <a:r>
              <a:rPr lang="fr-FR" sz="2800" b="1">
                <a:solidFill>
                  <a:srgbClr val="0070C0"/>
                </a:solidFill>
                <a:latin typeface="Verdana"/>
                <a:ea typeface="+mj-ea"/>
                <a:cs typeface="+mj-cs"/>
              </a:rPr>
              <a:t>INITIATION RALLYE DECOUVERTE</a:t>
            </a:r>
          </a:p>
          <a:p>
            <a:endParaRPr lang="fr-FR" b="1">
              <a:solidFill>
                <a:srgbClr val="0070C0"/>
              </a:solidFill>
              <a:latin typeface="Verdana"/>
              <a:ea typeface="+mj-ea"/>
              <a:cs typeface="+mj-cs"/>
            </a:endParaRPr>
          </a:p>
          <a:p>
            <a:r>
              <a:rPr lang="fr-FR" b="1">
                <a:latin typeface="Verdana"/>
                <a:ea typeface="+mj-ea"/>
                <a:cs typeface="+mj-cs"/>
              </a:rPr>
              <a:t>Visitez notre site : </a:t>
            </a:r>
            <a:r>
              <a:rPr lang="fr-FR" b="1" i="1">
                <a:solidFill>
                  <a:srgbClr val="0070C0"/>
                </a:solidFill>
                <a:latin typeface="Verdana"/>
                <a:ea typeface="+mj-ea"/>
                <a:cs typeface="+mj-cs"/>
              </a:rPr>
              <a:t>ehtc.fr</a:t>
            </a:r>
          </a:p>
          <a:p>
            <a:endParaRPr lang="fr-FR"/>
          </a:p>
          <a:p>
            <a:endParaRPr lang="fr-FR" dirty="0"/>
          </a:p>
        </p:txBody>
      </p:sp>
      <p:pic>
        <p:nvPicPr>
          <p:cNvPr id="5" name="Image 4">
            <a:extLst>
              <a:ext uri="{FF2B5EF4-FFF2-40B4-BE49-F238E27FC236}">
                <a16:creationId xmlns:a16="http://schemas.microsoft.com/office/drawing/2014/main" id="{5B76BB58-FBEE-49BF-B44C-B573CE060BB4}"/>
              </a:ext>
            </a:extLst>
          </p:cNvPr>
          <p:cNvPicPr>
            <a:picLocks noChangeAspect="1"/>
          </p:cNvPicPr>
          <p:nvPr/>
        </p:nvPicPr>
        <p:blipFill>
          <a:blip r:embed="rId2"/>
          <a:stretch>
            <a:fillRect/>
          </a:stretch>
        </p:blipFill>
        <p:spPr>
          <a:xfrm>
            <a:off x="1524000" y="436094"/>
            <a:ext cx="2188654" cy="2420322"/>
          </a:xfrm>
          <a:prstGeom prst="rect">
            <a:avLst/>
          </a:prstGeom>
        </p:spPr>
      </p:pic>
      <p:pic>
        <p:nvPicPr>
          <p:cNvPr id="8" name="Image 7">
            <a:extLst>
              <a:ext uri="{FF2B5EF4-FFF2-40B4-BE49-F238E27FC236}">
                <a16:creationId xmlns:a16="http://schemas.microsoft.com/office/drawing/2014/main" id="{A0ED2472-5120-42F9-85A2-98B6A39F2A56}"/>
              </a:ext>
            </a:extLst>
          </p:cNvPr>
          <p:cNvPicPr>
            <a:picLocks noChangeAspect="1"/>
          </p:cNvPicPr>
          <p:nvPr/>
        </p:nvPicPr>
        <p:blipFill>
          <a:blip r:embed="rId3"/>
          <a:stretch>
            <a:fillRect/>
          </a:stretch>
        </p:blipFill>
        <p:spPr>
          <a:xfrm>
            <a:off x="900639" y="5095872"/>
            <a:ext cx="10972800" cy="1404983"/>
          </a:xfrm>
          <a:prstGeom prst="rect">
            <a:avLst/>
          </a:prstGeom>
        </p:spPr>
      </p:pic>
    </p:spTree>
    <p:extLst>
      <p:ext uri="{BB962C8B-B14F-4D97-AF65-F5344CB8AC3E}">
        <p14:creationId xmlns:p14="http://schemas.microsoft.com/office/powerpoint/2010/main" val="39932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05295A-6C15-4526-BFB8-AB1B10220CD8}"/>
              </a:ext>
            </a:extLst>
          </p:cNvPr>
          <p:cNvSpPr>
            <a:spLocks noGrp="1"/>
          </p:cNvSpPr>
          <p:nvPr>
            <p:ph type="title"/>
          </p:nvPr>
        </p:nvSpPr>
        <p:spPr>
          <a:xfrm>
            <a:off x="838200" y="365125"/>
            <a:ext cx="10515600" cy="721995"/>
          </a:xfrm>
        </p:spPr>
        <p:txBody>
          <a:bodyPr/>
          <a:lstStyle/>
          <a:p>
            <a:r>
              <a:rPr lang="fr-FR" b="1" dirty="0">
                <a:solidFill>
                  <a:srgbClr val="0070C0"/>
                </a:solidFill>
              </a:rPr>
              <a:t>7 - Fléché Métré (FM)</a:t>
            </a:r>
          </a:p>
        </p:txBody>
      </p:sp>
      <p:pic>
        <p:nvPicPr>
          <p:cNvPr id="6" name="Espace réservé du contenu 5">
            <a:extLst>
              <a:ext uri="{FF2B5EF4-FFF2-40B4-BE49-F238E27FC236}">
                <a16:creationId xmlns:a16="http://schemas.microsoft.com/office/drawing/2014/main" id="{42899DB0-AA46-4FE5-863E-CCB217409EB8}"/>
              </a:ext>
            </a:extLst>
          </p:cNvPr>
          <p:cNvPicPr>
            <a:picLocks noGrp="1" noChangeAspect="1"/>
          </p:cNvPicPr>
          <p:nvPr>
            <p:ph sz="half" idx="1"/>
          </p:nvPr>
        </p:nvPicPr>
        <p:blipFill>
          <a:blip r:embed="rId2"/>
          <a:stretch>
            <a:fillRect/>
          </a:stretch>
        </p:blipFill>
        <p:spPr>
          <a:xfrm>
            <a:off x="345440" y="1091801"/>
            <a:ext cx="5054333" cy="5583319"/>
          </a:xfrm>
        </p:spPr>
      </p:pic>
      <p:sp>
        <p:nvSpPr>
          <p:cNvPr id="4" name="Espace réservé du contenu 3">
            <a:extLst>
              <a:ext uri="{FF2B5EF4-FFF2-40B4-BE49-F238E27FC236}">
                <a16:creationId xmlns:a16="http://schemas.microsoft.com/office/drawing/2014/main" id="{52FF07E6-E5CE-4537-9233-F787E414FA98}"/>
              </a:ext>
            </a:extLst>
          </p:cNvPr>
          <p:cNvSpPr>
            <a:spLocks noGrp="1"/>
          </p:cNvSpPr>
          <p:nvPr>
            <p:ph sz="half" idx="2"/>
          </p:nvPr>
        </p:nvSpPr>
        <p:spPr>
          <a:xfrm>
            <a:off x="5476776" y="962526"/>
            <a:ext cx="6622180" cy="5750193"/>
          </a:xfrm>
        </p:spPr>
        <p:txBody>
          <a:bodyPr>
            <a:normAutofit fontScale="40000" lnSpcReduction="20000"/>
          </a:bodyPr>
          <a:lstStyle/>
          <a:p>
            <a:pPr marL="0" indent="0">
              <a:lnSpc>
                <a:spcPct val="120000"/>
              </a:lnSpc>
              <a:buNone/>
            </a:pPr>
            <a:r>
              <a:rPr lang="fr-FR" sz="4000" b="1" dirty="0">
                <a:solidFill>
                  <a:srgbClr val="0070C0"/>
                </a:solidFill>
                <a:latin typeface="Verdana" panose="020B0604030504040204" pitchFamily="34" charset="0"/>
                <a:ea typeface="Verdana" panose="020B0604030504040204" pitchFamily="34" charset="0"/>
              </a:rPr>
              <a:t>Comment ça marche…</a:t>
            </a:r>
            <a:endParaRPr lang="fr-FR" sz="4000" dirty="0">
              <a:latin typeface="Verdana" panose="020B0604030504040204" pitchFamily="34" charset="0"/>
              <a:ea typeface="Verdana" panose="020B0604030504040204" pitchFamily="34" charset="0"/>
            </a:endParaRPr>
          </a:p>
          <a:p>
            <a:pPr marL="0" indent="0" algn="just">
              <a:lnSpc>
                <a:spcPct val="120000"/>
              </a:lnSpc>
              <a:buNone/>
            </a:pPr>
            <a:r>
              <a:rPr lang="fr-FR" sz="4000" dirty="0">
                <a:latin typeface="Verdana" panose="020B0604030504040204" pitchFamily="34" charset="0"/>
                <a:ea typeface="Verdana" panose="020B0604030504040204" pitchFamily="34" charset="0"/>
              </a:rPr>
              <a:t>Le roadbook se lit de haut en bas et de gauche à droite, dans l’ordre de numérotation des cases.  </a:t>
            </a:r>
          </a:p>
          <a:p>
            <a:pPr marL="0" indent="0" algn="just">
              <a:lnSpc>
                <a:spcPct val="120000"/>
              </a:lnSpc>
              <a:buNone/>
            </a:pPr>
            <a:r>
              <a:rPr lang="fr-FR" sz="4000" dirty="0">
                <a:latin typeface="Verdana" panose="020B0604030504040204" pitchFamily="34" charset="0"/>
                <a:ea typeface="Verdana" panose="020B0604030504040204" pitchFamily="34" charset="0"/>
              </a:rPr>
              <a:t>Le fléché métré est le plus simple des systèmes. La représentation du parcours à effectuer est sous la forme d’indications graphiques (pictogrammes ou notes) représentant les changements de direction avec l’indication des distances.</a:t>
            </a:r>
          </a:p>
          <a:p>
            <a:pPr marL="0" indent="0" algn="just">
              <a:lnSpc>
                <a:spcPct val="120000"/>
              </a:lnSpc>
              <a:buNone/>
            </a:pPr>
            <a:r>
              <a:rPr lang="fr-FR" sz="4000" dirty="0">
                <a:latin typeface="Verdana" panose="020B0604030504040204" pitchFamily="34" charset="0"/>
                <a:ea typeface="Verdana" panose="020B0604030504040204" pitchFamily="34" charset="0"/>
              </a:rPr>
              <a:t>De préférence, utiliser les distances totales pour localiser les changements de direction, les distances partielles sont plutôt destinées aux possesseurs de </a:t>
            </a:r>
            <a:r>
              <a:rPr lang="fr-FR" sz="4000" dirty="0" err="1">
                <a:latin typeface="Verdana" panose="020B0604030504040204" pitchFamily="34" charset="0"/>
                <a:ea typeface="Verdana" panose="020B0604030504040204" pitchFamily="34" charset="0"/>
              </a:rPr>
              <a:t>tripmaster</a:t>
            </a:r>
            <a:r>
              <a:rPr lang="fr-FR" sz="4000" dirty="0">
                <a:latin typeface="Verdana" panose="020B0604030504040204" pitchFamily="34" charset="0"/>
                <a:ea typeface="Verdana" panose="020B0604030504040204" pitchFamily="34" charset="0"/>
              </a:rPr>
              <a:t> ou autre odomètre avec remise à zéro aisée.</a:t>
            </a:r>
            <a:endParaRPr lang="fr-FR" sz="2900" dirty="0">
              <a:latin typeface="Verdana" panose="020B0604030504040204" pitchFamily="34" charset="0"/>
              <a:ea typeface="Verdana" panose="020B0604030504040204" pitchFamily="34" charset="0"/>
            </a:endParaRPr>
          </a:p>
          <a:p>
            <a:pPr marL="0" indent="0">
              <a:lnSpc>
                <a:spcPct val="120000"/>
              </a:lnSpc>
              <a:buNone/>
            </a:pPr>
            <a:r>
              <a:rPr lang="fr-FR" sz="4000" b="1" dirty="0">
                <a:solidFill>
                  <a:srgbClr val="0070C0"/>
                </a:solidFill>
                <a:latin typeface="Verdana" panose="020B0604030504040204" pitchFamily="34" charset="0"/>
                <a:ea typeface="Verdana" panose="020B0604030504040204" pitchFamily="34" charset="0"/>
              </a:rPr>
              <a:t>Pièges à éviter :</a:t>
            </a:r>
            <a:endParaRPr lang="fr-FR" sz="4000" dirty="0">
              <a:latin typeface="Verdana" panose="020B0604030504040204" pitchFamily="34" charset="0"/>
              <a:ea typeface="Verdana" panose="020B0604030504040204" pitchFamily="34" charset="0"/>
            </a:endParaRPr>
          </a:p>
          <a:p>
            <a:pPr marL="0" indent="0">
              <a:lnSpc>
                <a:spcPct val="120000"/>
              </a:lnSpc>
              <a:buNone/>
            </a:pPr>
            <a:r>
              <a:rPr lang="fr-FR" sz="4000" dirty="0">
                <a:latin typeface="Verdana" panose="020B0604030504040204" pitchFamily="34" charset="0"/>
                <a:ea typeface="Verdana" panose="020B0604030504040204" pitchFamily="34" charset="0"/>
              </a:rPr>
              <a:t>Dès la réception du roadbook, vérifier</a:t>
            </a:r>
            <a:r>
              <a:rPr lang="fr-FR" sz="4000" b="1" dirty="0">
                <a:solidFill>
                  <a:srgbClr val="FF0000"/>
                </a:solidFill>
                <a:latin typeface="Verdana" panose="020B0604030504040204" pitchFamily="34" charset="0"/>
                <a:ea typeface="Verdana" panose="020B0604030504040204" pitchFamily="34" charset="0"/>
              </a:rPr>
              <a:t> l’ordre de numérotation des cases </a:t>
            </a:r>
            <a:r>
              <a:rPr lang="fr-FR" sz="4000" dirty="0">
                <a:latin typeface="Verdana" panose="020B0604030504040204" pitchFamily="34" charset="0"/>
                <a:ea typeface="Verdana" panose="020B0604030504040204" pitchFamily="34" charset="0"/>
              </a:rPr>
              <a:t>(attention aux cases inversées)et l’ordre d’assemblage des pages.</a:t>
            </a:r>
          </a:p>
          <a:p>
            <a:pPr marL="0" indent="0">
              <a:lnSpc>
                <a:spcPct val="120000"/>
              </a:lnSpc>
              <a:buNone/>
            </a:pPr>
            <a:r>
              <a:rPr lang="fr-FR" sz="4000" dirty="0">
                <a:latin typeface="Verdana" panose="020B0604030504040204" pitchFamily="34" charset="0"/>
                <a:ea typeface="Verdana" panose="020B0604030504040204" pitchFamily="34" charset="0"/>
              </a:rPr>
              <a:t>Dans ce système, l’organisateur ne mentionne pas tous les carrefours et toutes les intersections, </a:t>
            </a:r>
            <a:r>
              <a:rPr lang="fr-FR" sz="4000" b="1" dirty="0">
                <a:solidFill>
                  <a:srgbClr val="FF0000"/>
                </a:solidFill>
                <a:latin typeface="Verdana" panose="020B0604030504040204" pitchFamily="34" charset="0"/>
                <a:ea typeface="Verdana" panose="020B0604030504040204" pitchFamily="34" charset="0"/>
              </a:rPr>
              <a:t>ne sont indiqués que ceux où il faut changer de direction!</a:t>
            </a:r>
          </a:p>
          <a:p>
            <a:pPr marL="0" indent="0">
              <a:lnSpc>
                <a:spcPct val="120000"/>
              </a:lnSpc>
              <a:buNone/>
            </a:pPr>
            <a:endParaRPr lang="fr-FR" sz="1900" b="1" dirty="0">
              <a:solidFill>
                <a:srgbClr val="0070C0"/>
              </a:solidFill>
              <a:latin typeface="Verdana" panose="020B0604030504040204" pitchFamily="34" charset="0"/>
              <a:ea typeface="Verdana" panose="020B0604030504040204" pitchFamily="34" charset="0"/>
            </a:endParaRPr>
          </a:p>
          <a:p>
            <a:pPr marL="0" indent="0">
              <a:buNone/>
            </a:pPr>
            <a:endParaRPr lang="fr-FR" dirty="0"/>
          </a:p>
        </p:txBody>
      </p:sp>
      <p:pic>
        <p:nvPicPr>
          <p:cNvPr id="8" name="Image 7">
            <a:extLst>
              <a:ext uri="{FF2B5EF4-FFF2-40B4-BE49-F238E27FC236}">
                <a16:creationId xmlns:a16="http://schemas.microsoft.com/office/drawing/2014/main" id="{A3407355-440A-4769-B7FF-581222EEF180}"/>
              </a:ext>
            </a:extLst>
          </p:cNvPr>
          <p:cNvPicPr>
            <a:picLocks noChangeAspect="1"/>
          </p:cNvPicPr>
          <p:nvPr/>
        </p:nvPicPr>
        <p:blipFill>
          <a:blip r:embed="rId3"/>
          <a:stretch>
            <a:fillRect/>
          </a:stretch>
        </p:blipFill>
        <p:spPr>
          <a:xfrm>
            <a:off x="10170695" y="35340"/>
            <a:ext cx="1260108" cy="1381563"/>
          </a:xfrm>
          <a:prstGeom prst="rect">
            <a:avLst/>
          </a:prstGeom>
        </p:spPr>
      </p:pic>
    </p:spTree>
    <p:extLst>
      <p:ext uri="{BB962C8B-B14F-4D97-AF65-F5344CB8AC3E}">
        <p14:creationId xmlns:p14="http://schemas.microsoft.com/office/powerpoint/2010/main" val="1574569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B305A0-9761-4F60-9A63-3057578A3E88}"/>
              </a:ext>
            </a:extLst>
          </p:cNvPr>
          <p:cNvSpPr>
            <a:spLocks noGrp="1"/>
          </p:cNvSpPr>
          <p:nvPr>
            <p:ph type="title"/>
          </p:nvPr>
        </p:nvSpPr>
        <p:spPr/>
        <p:txBody>
          <a:bodyPr/>
          <a:lstStyle/>
          <a:p>
            <a:pPr algn="just"/>
            <a:r>
              <a:rPr lang="fr-FR" b="1" dirty="0">
                <a:solidFill>
                  <a:srgbClr val="0070C0"/>
                </a:solidFill>
                <a:latin typeface="Calibri Light" panose="020F0302020204030204"/>
              </a:rPr>
              <a:t>8 </a:t>
            </a:r>
            <a:r>
              <a:rPr kumimoji="0" lang="fr-FR" b="1" i="0" u="none" strike="noStrike" kern="1200" cap="none" spc="0" normalizeH="0" baseline="0" noProof="0" dirty="0">
                <a:ln>
                  <a:noFill/>
                </a:ln>
                <a:solidFill>
                  <a:srgbClr val="0070C0"/>
                </a:solidFill>
                <a:effectLst/>
                <a:uLnTx/>
                <a:uFillTx/>
                <a:latin typeface="Calibri Light" panose="020F0302020204030204"/>
                <a:ea typeface="+mj-ea"/>
                <a:cs typeface="+mj-cs"/>
              </a:rPr>
              <a:t>– Zone de régularité </a:t>
            </a:r>
            <a:r>
              <a:rPr kumimoji="0" lang="fr-FR" sz="2800" b="1" i="0" u="none" strike="noStrike" kern="1200" cap="none" spc="0" normalizeH="0" baseline="0" noProof="0" dirty="0">
                <a:ln>
                  <a:noFill/>
                </a:ln>
                <a:solidFill>
                  <a:srgbClr val="0070C0"/>
                </a:solidFill>
                <a:effectLst/>
                <a:uLnTx/>
                <a:uFillTx/>
                <a:latin typeface="Calibri Light" panose="020F0302020204030204"/>
                <a:ea typeface="+mj-ea"/>
                <a:cs typeface="+mj-cs"/>
              </a:rPr>
              <a:t>(parcours à moyenne contrôlée)</a:t>
            </a:r>
            <a:endParaRPr lang="fr-FR" sz="2800" dirty="0"/>
          </a:p>
        </p:txBody>
      </p:sp>
      <p:pic>
        <p:nvPicPr>
          <p:cNvPr id="5" name="Espace réservé du contenu 4">
            <a:extLst>
              <a:ext uri="{FF2B5EF4-FFF2-40B4-BE49-F238E27FC236}">
                <a16:creationId xmlns:a16="http://schemas.microsoft.com/office/drawing/2014/main" id="{BFD3C377-B77C-4C36-9D66-8693A8138D08}"/>
              </a:ext>
            </a:extLst>
          </p:cNvPr>
          <p:cNvPicPr>
            <a:picLocks noGrp="1" noChangeAspect="1"/>
          </p:cNvPicPr>
          <p:nvPr>
            <p:ph sz="half" idx="1"/>
          </p:nvPr>
        </p:nvPicPr>
        <p:blipFill>
          <a:blip r:embed="rId2"/>
          <a:stretch>
            <a:fillRect/>
          </a:stretch>
        </p:blipFill>
        <p:spPr>
          <a:xfrm>
            <a:off x="838200" y="1418545"/>
            <a:ext cx="5181600" cy="2625420"/>
          </a:xfrm>
          <a:prstGeom prst="rect">
            <a:avLst/>
          </a:prstGeom>
        </p:spPr>
      </p:pic>
      <p:sp>
        <p:nvSpPr>
          <p:cNvPr id="4" name="Espace réservé du contenu 3">
            <a:extLst>
              <a:ext uri="{FF2B5EF4-FFF2-40B4-BE49-F238E27FC236}">
                <a16:creationId xmlns:a16="http://schemas.microsoft.com/office/drawing/2014/main" id="{3BEA1673-9FC1-4C4F-AB36-87A58F5EE2D9}"/>
              </a:ext>
            </a:extLst>
          </p:cNvPr>
          <p:cNvSpPr>
            <a:spLocks noGrp="1"/>
          </p:cNvSpPr>
          <p:nvPr>
            <p:ph sz="half" idx="2"/>
          </p:nvPr>
        </p:nvSpPr>
        <p:spPr>
          <a:xfrm>
            <a:off x="6172198" y="1524000"/>
            <a:ext cx="5725887" cy="5225143"/>
          </a:xfrm>
        </p:spPr>
        <p:txBody>
          <a:bodyPr>
            <a:normAutofit fontScale="92500" lnSpcReduction="10000"/>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Comment ça marche…</a:t>
            </a:r>
            <a:endPar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Sur l’indication du roadbook, les zones de régularité (ou zone de test ou parcours à moyenne contrôlée) sont signalées à l’aide du symbole du chronomètre.</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Sur ce tronçon, </a:t>
            </a: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la vitesse moyenne est contrôlée par rapport à un plan de route et une moyenne imposée par l’organisateur. </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Il existe des tables de moyennes disponibles sur internet ou par le biais d’une application smartphone ou avec un </a:t>
            </a:r>
            <a:r>
              <a:rPr kumimoji="0" lang="fr-FR"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tripmaster</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fr-FR" sz="15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cadenceur</a:t>
            </a: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Le roadbook est la plupart du temps en fléché métré. Des contrôles cachés sont disposés sur le parcours afin de relever votre temps de passage.</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Il faut respecter au mieux les temps indiqués par la table ou l’appareil d’aide à la navigation.</a:t>
            </a: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Pièges à éviter:</a:t>
            </a:r>
            <a:endParaRPr kumimoji="0" lang="fr-FR" sz="15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just"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Il est important d’avoir un compteur kilométrique suffisamment précis et étalonné ou un </a:t>
            </a:r>
            <a:r>
              <a:rPr kumimoji="0" lang="fr-FR" sz="1500" b="1" i="0" u="none" strike="noStrike" kern="1200" cap="none" spc="0" normalizeH="0" baseline="0" noProof="0" dirty="0" err="1">
                <a:ln>
                  <a:noFill/>
                </a:ln>
                <a:solidFill>
                  <a:srgbClr val="FF0000"/>
                </a:solidFill>
                <a:effectLst/>
                <a:uLnTx/>
                <a:uFillTx/>
                <a:latin typeface="Verdana" panose="020B0604030504040204" pitchFamily="34" charset="0"/>
                <a:ea typeface="Verdana" panose="020B0604030504040204" pitchFamily="34" charset="0"/>
                <a:cs typeface="+mn-cs"/>
              </a:rPr>
              <a:t>tripmaster</a:t>
            </a:r>
            <a:r>
              <a:rPr kumimoji="0" lang="fr-FR" sz="15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mn-cs"/>
              </a:rPr>
              <a:t> également correctement étalonné + un chrono!</a:t>
            </a:r>
          </a:p>
          <a:p>
            <a:endParaRPr lang="fr-FR" dirty="0"/>
          </a:p>
        </p:txBody>
      </p:sp>
      <p:pic>
        <p:nvPicPr>
          <p:cNvPr id="6" name="Image 5">
            <a:extLst>
              <a:ext uri="{FF2B5EF4-FFF2-40B4-BE49-F238E27FC236}">
                <a16:creationId xmlns:a16="http://schemas.microsoft.com/office/drawing/2014/main" id="{D704CA2C-0F10-4D6D-8D55-DC198E66B176}"/>
              </a:ext>
            </a:extLst>
          </p:cNvPr>
          <p:cNvPicPr>
            <a:picLocks noChangeAspect="1"/>
          </p:cNvPicPr>
          <p:nvPr/>
        </p:nvPicPr>
        <p:blipFill>
          <a:blip r:embed="rId3"/>
          <a:stretch>
            <a:fillRect/>
          </a:stretch>
        </p:blipFill>
        <p:spPr>
          <a:xfrm>
            <a:off x="838200" y="4281838"/>
            <a:ext cx="5181600" cy="2036866"/>
          </a:xfrm>
          <a:prstGeom prst="rect">
            <a:avLst/>
          </a:prstGeom>
        </p:spPr>
      </p:pic>
      <p:pic>
        <p:nvPicPr>
          <p:cNvPr id="7" name="Image 6">
            <a:extLst>
              <a:ext uri="{FF2B5EF4-FFF2-40B4-BE49-F238E27FC236}">
                <a16:creationId xmlns:a16="http://schemas.microsoft.com/office/drawing/2014/main" id="{CF1EF732-0CF4-494F-8B87-C0FCE4F5591B}"/>
              </a:ext>
            </a:extLst>
          </p:cNvPr>
          <p:cNvPicPr>
            <a:picLocks noChangeAspect="1"/>
          </p:cNvPicPr>
          <p:nvPr/>
        </p:nvPicPr>
        <p:blipFill>
          <a:blip r:embed="rId4"/>
          <a:stretch>
            <a:fillRect/>
          </a:stretch>
        </p:blipFill>
        <p:spPr>
          <a:xfrm>
            <a:off x="10559143" y="458664"/>
            <a:ext cx="1364325" cy="1486338"/>
          </a:xfrm>
          <a:prstGeom prst="rect">
            <a:avLst/>
          </a:prstGeom>
        </p:spPr>
      </p:pic>
    </p:spTree>
    <p:extLst>
      <p:ext uri="{BB962C8B-B14F-4D97-AF65-F5344CB8AC3E}">
        <p14:creationId xmlns:p14="http://schemas.microsoft.com/office/powerpoint/2010/main" val="1584417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DD0FD78D-6C4A-4A7F-BD69-8D7D3063C5DD}"/>
              </a:ext>
            </a:extLst>
          </p:cNvPr>
          <p:cNvPicPr>
            <a:picLocks noChangeAspect="1"/>
          </p:cNvPicPr>
          <p:nvPr/>
        </p:nvPicPr>
        <p:blipFill>
          <a:blip r:embed="rId2"/>
          <a:stretch>
            <a:fillRect/>
          </a:stretch>
        </p:blipFill>
        <p:spPr>
          <a:xfrm>
            <a:off x="2095012" y="-12479"/>
            <a:ext cx="5942966" cy="687047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310561EC-5A06-4007-8A14-815FB702BD40}"/>
              </a:ext>
            </a:extLst>
          </p:cNvPr>
          <p:cNvPicPr>
            <a:picLocks noChangeAspect="1"/>
          </p:cNvPicPr>
          <p:nvPr/>
        </p:nvPicPr>
        <p:blipFill>
          <a:blip r:embed="rId3"/>
          <a:stretch>
            <a:fillRect/>
          </a:stretch>
        </p:blipFill>
        <p:spPr>
          <a:xfrm>
            <a:off x="8366891" y="115501"/>
            <a:ext cx="1261981" cy="1377815"/>
          </a:xfrm>
          <a:prstGeom prst="rect">
            <a:avLst/>
          </a:prstGeom>
        </p:spPr>
      </p:pic>
    </p:spTree>
    <p:extLst>
      <p:ext uri="{BB962C8B-B14F-4D97-AF65-F5344CB8AC3E}">
        <p14:creationId xmlns:p14="http://schemas.microsoft.com/office/powerpoint/2010/main" val="227521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7D504-54B0-40F2-A60C-2CA5C4758F4C}"/>
              </a:ext>
            </a:extLst>
          </p:cNvPr>
          <p:cNvSpPr>
            <a:spLocks noGrp="1"/>
          </p:cNvSpPr>
          <p:nvPr>
            <p:ph type="title"/>
          </p:nvPr>
        </p:nvSpPr>
        <p:spPr>
          <a:xfrm>
            <a:off x="838200" y="365125"/>
            <a:ext cx="10515600" cy="607027"/>
          </a:xfrm>
        </p:spPr>
        <p:txBody>
          <a:bodyPr>
            <a:noAutofit/>
          </a:bodyPr>
          <a:lstStyle/>
          <a:p>
            <a:r>
              <a:rPr lang="fr-FR" b="1" dirty="0">
                <a:solidFill>
                  <a:srgbClr val="0070C0"/>
                </a:solidFill>
              </a:rPr>
              <a:t>9 - Fléché Droit (FD)</a:t>
            </a:r>
          </a:p>
        </p:txBody>
      </p:sp>
      <p:pic>
        <p:nvPicPr>
          <p:cNvPr id="6" name="Espace réservé du contenu 5">
            <a:extLst>
              <a:ext uri="{FF2B5EF4-FFF2-40B4-BE49-F238E27FC236}">
                <a16:creationId xmlns:a16="http://schemas.microsoft.com/office/drawing/2014/main" id="{BB81CB0C-6C2F-48E3-84CE-939FBE7258EB}"/>
              </a:ext>
            </a:extLst>
          </p:cNvPr>
          <p:cNvPicPr>
            <a:picLocks noGrp="1" noChangeAspect="1"/>
          </p:cNvPicPr>
          <p:nvPr>
            <p:ph sz="half" idx="1"/>
          </p:nvPr>
        </p:nvPicPr>
        <p:blipFill>
          <a:blip r:embed="rId2"/>
          <a:stretch>
            <a:fillRect/>
          </a:stretch>
        </p:blipFill>
        <p:spPr>
          <a:xfrm>
            <a:off x="838200" y="972152"/>
            <a:ext cx="4788570" cy="5794408"/>
          </a:xfrm>
        </p:spPr>
      </p:pic>
      <p:sp>
        <p:nvSpPr>
          <p:cNvPr id="4" name="Espace réservé du contenu 3">
            <a:extLst>
              <a:ext uri="{FF2B5EF4-FFF2-40B4-BE49-F238E27FC236}">
                <a16:creationId xmlns:a16="http://schemas.microsoft.com/office/drawing/2014/main" id="{19121B22-B885-444A-8073-EBC45CD4FE39}"/>
              </a:ext>
            </a:extLst>
          </p:cNvPr>
          <p:cNvSpPr>
            <a:spLocks noGrp="1"/>
          </p:cNvSpPr>
          <p:nvPr>
            <p:ph sz="half" idx="2"/>
          </p:nvPr>
        </p:nvSpPr>
        <p:spPr>
          <a:xfrm>
            <a:off x="5717406" y="972153"/>
            <a:ext cx="6314173" cy="5794407"/>
          </a:xfrm>
        </p:spPr>
        <p:txBody>
          <a:bodyPr>
            <a:noAutofit/>
          </a:bodyPr>
          <a:lstStyle/>
          <a:p>
            <a:pPr marL="0" indent="0" algn="just">
              <a:lnSpc>
                <a:spcPct val="120000"/>
              </a:lnSpc>
              <a:buNone/>
            </a:pPr>
            <a:r>
              <a:rPr lang="fr-FR" sz="1600" b="1" dirty="0">
                <a:solidFill>
                  <a:srgbClr val="0070C0"/>
                </a:solidFill>
                <a:latin typeface="Verdana" panose="020B0604030504040204" pitchFamily="34" charset="0"/>
                <a:ea typeface="Verdana" panose="020B0604030504040204" pitchFamily="34" charset="0"/>
              </a:rPr>
              <a:t>Comment ça marche…</a:t>
            </a:r>
            <a:endParaRPr lang="fr-FR" sz="1600" dirty="0">
              <a:latin typeface="Verdana" panose="020B0604030504040204" pitchFamily="34" charset="0"/>
              <a:ea typeface="Verdana" panose="020B0604030504040204" pitchFamily="34" charset="0"/>
            </a:endParaRPr>
          </a:p>
          <a:p>
            <a:pPr marL="0" indent="0" algn="just">
              <a:lnSpc>
                <a:spcPct val="100000"/>
              </a:lnSpc>
              <a:buNone/>
            </a:pPr>
            <a:r>
              <a:rPr lang="fr-FR" sz="1600" dirty="0">
                <a:latin typeface="Verdana" panose="020B0604030504040204" pitchFamily="34" charset="0"/>
                <a:ea typeface="Verdana" panose="020B0604030504040204" pitchFamily="34" charset="0"/>
              </a:rPr>
              <a:t>Dans ce système, les courbures et les angles relatifs des routes n’apparaissent plus. </a:t>
            </a:r>
            <a:r>
              <a:rPr lang="fr-FR" sz="1600" b="1" dirty="0">
                <a:solidFill>
                  <a:srgbClr val="FF0000"/>
                </a:solidFill>
                <a:latin typeface="Verdana" panose="020B0604030504040204" pitchFamily="34" charset="0"/>
                <a:ea typeface="Verdana" panose="020B0604030504040204" pitchFamily="34" charset="0"/>
              </a:rPr>
              <a:t>Tout est représenté selon un angle droit.</a:t>
            </a:r>
          </a:p>
          <a:p>
            <a:pPr marL="0" indent="0" algn="just">
              <a:lnSpc>
                <a:spcPct val="100000"/>
              </a:lnSpc>
              <a:buNone/>
            </a:pPr>
            <a:r>
              <a:rPr lang="fr-FR" sz="1600" dirty="0">
                <a:latin typeface="Verdana" panose="020B0604030504040204" pitchFamily="34" charset="0"/>
                <a:ea typeface="Verdana" panose="020B0604030504040204" pitchFamily="34" charset="0"/>
              </a:rPr>
              <a:t>Sur les pictogrammes, tous les carrefours semblent être perpendiculaires, alors qu’en réalité, c’est souvent différent. </a:t>
            </a: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Le fléché droit peut être métré, </a:t>
            </a:r>
            <a:r>
              <a:rPr lang="fr-FR" sz="1600" dirty="0">
                <a:latin typeface="Verdana" panose="020B0604030504040204" pitchFamily="34" charset="0"/>
                <a:ea typeface="Verdana" panose="020B0604030504040204" pitchFamily="34" charset="0"/>
              </a:rPr>
              <a:t>dans ce cas ne sont indiqués que les carrefours où l’on doit changer de direction.</a:t>
            </a: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Le fléché droit peut être non métré, </a:t>
            </a:r>
            <a:r>
              <a:rPr lang="fr-FR" sz="1600" dirty="0">
                <a:latin typeface="Verdana" panose="020B0604030504040204" pitchFamily="34" charset="0"/>
                <a:ea typeface="Verdana" panose="020B0604030504040204" pitchFamily="34" charset="0"/>
              </a:rPr>
              <a:t>dans ce cas tous les carrefours et changements de direction sont indiqués</a:t>
            </a:r>
          </a:p>
          <a:p>
            <a:pPr marL="0" indent="0" algn="just">
              <a:lnSpc>
                <a:spcPct val="120000"/>
              </a:lnSpc>
              <a:buNone/>
            </a:pPr>
            <a:r>
              <a:rPr lang="fr-FR" sz="1600" b="1" dirty="0">
                <a:solidFill>
                  <a:srgbClr val="0070C0"/>
                </a:solidFill>
                <a:latin typeface="Verdana" panose="020B0604030504040204" pitchFamily="34" charset="0"/>
                <a:ea typeface="Verdana" panose="020B0604030504040204" pitchFamily="34" charset="0"/>
              </a:rPr>
              <a:t>Pièges à éviter :</a:t>
            </a:r>
            <a:endParaRPr lang="fr-FR" sz="1600" dirty="0">
              <a:latin typeface="Verdana" panose="020B0604030504040204" pitchFamily="34" charset="0"/>
              <a:ea typeface="Verdana" panose="020B0604030504040204" pitchFamily="34" charset="0"/>
            </a:endParaRPr>
          </a:p>
          <a:p>
            <a:pPr marL="0" indent="0" algn="just">
              <a:lnSpc>
                <a:spcPct val="100000"/>
              </a:lnSpc>
              <a:buNone/>
            </a:pPr>
            <a:r>
              <a:rPr lang="fr-FR" sz="1600" b="1" dirty="0">
                <a:solidFill>
                  <a:srgbClr val="FF0000"/>
                </a:solidFill>
                <a:latin typeface="Verdana" panose="020B0604030504040204" pitchFamily="34" charset="0"/>
                <a:ea typeface="Verdana" panose="020B0604030504040204" pitchFamily="34" charset="0"/>
              </a:rPr>
              <a:t>L’orientation dans les pictogrammes peut varier d’une case à l’autre. </a:t>
            </a:r>
            <a:r>
              <a:rPr lang="fr-FR" sz="1600" dirty="0">
                <a:latin typeface="Verdana" panose="020B0604030504040204" pitchFamily="34" charset="0"/>
                <a:ea typeface="Verdana" panose="020B0604030504040204" pitchFamily="34" charset="0"/>
              </a:rPr>
              <a:t>En revanche la boule indique toujours la position du véhicule  par rapport au sens du parcours à suivre, matérialisé par la flèche.</a:t>
            </a:r>
          </a:p>
          <a:p>
            <a:pPr marL="0" indent="0" algn="just">
              <a:lnSpc>
                <a:spcPct val="100000"/>
              </a:lnSpc>
              <a:buNone/>
            </a:pPr>
            <a:r>
              <a:rPr lang="fr-FR" sz="1600" dirty="0">
                <a:latin typeface="Verdana" panose="020B0604030504040204" pitchFamily="34" charset="0"/>
                <a:ea typeface="Verdana" panose="020B0604030504040204" pitchFamily="34" charset="0"/>
              </a:rPr>
              <a:t>Il est pratique de tourner la feuille afin </a:t>
            </a:r>
            <a:r>
              <a:rPr lang="fr-FR" sz="1600" b="1" dirty="0">
                <a:solidFill>
                  <a:srgbClr val="FF0000"/>
                </a:solidFill>
                <a:latin typeface="Verdana" panose="020B0604030504040204" pitchFamily="34" charset="0"/>
                <a:ea typeface="Verdana" panose="020B0604030504040204" pitchFamily="34" charset="0"/>
              </a:rPr>
              <a:t>de repositionner toujours la boule vers le bas…</a:t>
            </a:r>
          </a:p>
          <a:p>
            <a:pPr marL="0" indent="0">
              <a:buNone/>
            </a:pPr>
            <a:endParaRPr lang="fr-FR" sz="1400" dirty="0">
              <a:latin typeface="Verdana" panose="020B0604030504040204" pitchFamily="34" charset="0"/>
              <a:ea typeface="Verdana" panose="020B0604030504040204" pitchFamily="34" charset="0"/>
            </a:endParaRPr>
          </a:p>
          <a:p>
            <a:pPr marL="0" indent="0">
              <a:buNone/>
            </a:pPr>
            <a:endParaRPr lang="fr-FR" sz="1400" dirty="0">
              <a:latin typeface="Verdana" panose="020B0604030504040204" pitchFamily="34" charset="0"/>
              <a:ea typeface="Verdana" panose="020B0604030504040204" pitchFamily="34" charset="0"/>
            </a:endParaRPr>
          </a:p>
          <a:p>
            <a:pPr marL="0" indent="0">
              <a:buNone/>
            </a:pPr>
            <a:endParaRPr lang="fr-FR" sz="1400" dirty="0"/>
          </a:p>
        </p:txBody>
      </p:sp>
      <p:pic>
        <p:nvPicPr>
          <p:cNvPr id="9" name="Image 8">
            <a:extLst>
              <a:ext uri="{FF2B5EF4-FFF2-40B4-BE49-F238E27FC236}">
                <a16:creationId xmlns:a16="http://schemas.microsoft.com/office/drawing/2014/main" id="{CFF4B380-7862-4C56-97F5-5703F65A1F6B}"/>
              </a:ext>
            </a:extLst>
          </p:cNvPr>
          <p:cNvPicPr>
            <a:picLocks noChangeAspect="1"/>
          </p:cNvPicPr>
          <p:nvPr/>
        </p:nvPicPr>
        <p:blipFill>
          <a:blip r:embed="rId3"/>
          <a:stretch>
            <a:fillRect/>
          </a:stretch>
        </p:blipFill>
        <p:spPr>
          <a:xfrm>
            <a:off x="10303618" y="111100"/>
            <a:ext cx="1323700" cy="1451285"/>
          </a:xfrm>
          <a:prstGeom prst="rect">
            <a:avLst/>
          </a:prstGeom>
        </p:spPr>
      </p:pic>
    </p:spTree>
    <p:extLst>
      <p:ext uri="{BB962C8B-B14F-4D97-AF65-F5344CB8AC3E}">
        <p14:creationId xmlns:p14="http://schemas.microsoft.com/office/powerpoint/2010/main" val="1785415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A6664-3C3B-446A-87B7-FEA9932D7661}"/>
              </a:ext>
            </a:extLst>
          </p:cNvPr>
          <p:cNvSpPr>
            <a:spLocks noGrp="1"/>
          </p:cNvSpPr>
          <p:nvPr>
            <p:ph type="title"/>
          </p:nvPr>
        </p:nvSpPr>
        <p:spPr>
          <a:xfrm>
            <a:off x="838200" y="365125"/>
            <a:ext cx="10515600" cy="721995"/>
          </a:xfrm>
        </p:spPr>
        <p:txBody>
          <a:bodyPr/>
          <a:lstStyle/>
          <a:p>
            <a:r>
              <a:rPr lang="fr-FR" b="1" dirty="0">
                <a:solidFill>
                  <a:srgbClr val="0070C0"/>
                </a:solidFill>
              </a:rPr>
              <a:t>10 - Fléché Mille Sources (FMS)</a:t>
            </a:r>
          </a:p>
        </p:txBody>
      </p:sp>
      <p:pic>
        <p:nvPicPr>
          <p:cNvPr id="6" name="Espace réservé du contenu 5">
            <a:extLst>
              <a:ext uri="{FF2B5EF4-FFF2-40B4-BE49-F238E27FC236}">
                <a16:creationId xmlns:a16="http://schemas.microsoft.com/office/drawing/2014/main" id="{8B922009-E77E-4B1F-B813-C48B3B6DFF3C}"/>
              </a:ext>
            </a:extLst>
          </p:cNvPr>
          <p:cNvPicPr>
            <a:picLocks noGrp="1" noChangeAspect="1"/>
          </p:cNvPicPr>
          <p:nvPr>
            <p:ph sz="half" idx="1"/>
          </p:nvPr>
        </p:nvPicPr>
        <p:blipFill>
          <a:blip r:embed="rId2"/>
          <a:stretch>
            <a:fillRect/>
          </a:stretch>
        </p:blipFill>
        <p:spPr>
          <a:xfrm>
            <a:off x="629920" y="1087121"/>
            <a:ext cx="4937760" cy="5770880"/>
          </a:xfrm>
        </p:spPr>
      </p:pic>
      <p:sp>
        <p:nvSpPr>
          <p:cNvPr id="4" name="Espace réservé du contenu 3">
            <a:extLst>
              <a:ext uri="{FF2B5EF4-FFF2-40B4-BE49-F238E27FC236}">
                <a16:creationId xmlns:a16="http://schemas.microsoft.com/office/drawing/2014/main" id="{D17ED74F-904D-4258-B7DE-9B205D93FB62}"/>
              </a:ext>
            </a:extLst>
          </p:cNvPr>
          <p:cNvSpPr>
            <a:spLocks noGrp="1"/>
          </p:cNvSpPr>
          <p:nvPr>
            <p:ph sz="half" idx="2"/>
          </p:nvPr>
        </p:nvSpPr>
        <p:spPr>
          <a:xfrm>
            <a:off x="5892801" y="1087120"/>
            <a:ext cx="5975148" cy="5525436"/>
          </a:xfrm>
        </p:spPr>
        <p:txBody>
          <a:bodyPr>
            <a:normAutofit fontScale="40000" lnSpcReduction="20000"/>
          </a:bodyPr>
          <a:lstStyle/>
          <a:p>
            <a:pPr marL="0" indent="0" algn="just">
              <a:lnSpc>
                <a:spcPct val="120000"/>
              </a:lnSpc>
              <a:buNone/>
            </a:pPr>
            <a:endParaRPr lang="fr-FR" sz="3400" b="1" dirty="0">
              <a:solidFill>
                <a:srgbClr val="0070C0"/>
              </a:solidFill>
              <a:latin typeface="Verdana" panose="020B0604030504040204" pitchFamily="34" charset="0"/>
              <a:ea typeface="Verdana" panose="020B0604030504040204" pitchFamily="34" charset="0"/>
            </a:endParaRPr>
          </a:p>
          <a:p>
            <a:pPr marL="0" indent="0" algn="just">
              <a:lnSpc>
                <a:spcPct val="120000"/>
              </a:lnSpc>
              <a:buNone/>
            </a:pPr>
            <a:r>
              <a:rPr lang="fr-FR" sz="4000" b="1" dirty="0">
                <a:solidFill>
                  <a:srgbClr val="0070C0"/>
                </a:solidFill>
                <a:latin typeface="Verdana" panose="020B0604030504040204" pitchFamily="34" charset="0"/>
                <a:ea typeface="Verdana" panose="020B0604030504040204" pitchFamily="34" charset="0"/>
              </a:rPr>
              <a:t>Comment ça marche…</a:t>
            </a:r>
            <a:endParaRPr lang="fr-FR" sz="4000" dirty="0">
              <a:latin typeface="Verdana" panose="020B0604030504040204" pitchFamily="34" charset="0"/>
              <a:ea typeface="Verdana" panose="020B0604030504040204" pitchFamily="34" charset="0"/>
            </a:endParaRPr>
          </a:p>
          <a:p>
            <a:pPr marL="0" indent="0" algn="just">
              <a:lnSpc>
                <a:spcPct val="120000"/>
              </a:lnSpc>
              <a:buNone/>
            </a:pPr>
            <a:r>
              <a:rPr lang="fr-FR" sz="4000" dirty="0">
                <a:latin typeface="Verdana" panose="020B0604030504040204" pitchFamily="34" charset="0"/>
                <a:ea typeface="Verdana" panose="020B0604030504040204" pitchFamily="34" charset="0"/>
              </a:rPr>
              <a:t>Il tire son nom du rallye des « 1000 sources » organisé tous les ans en Limousin, par l’Ecurie Mauve Historique</a:t>
            </a:r>
          </a:p>
          <a:p>
            <a:pPr marL="0" indent="0" algn="just">
              <a:lnSpc>
                <a:spcPct val="120000"/>
              </a:lnSpc>
              <a:buNone/>
            </a:pPr>
            <a:r>
              <a:rPr lang="fr-FR" sz="4000" dirty="0">
                <a:latin typeface="Verdana" panose="020B0604030504040204" pitchFamily="34" charset="0"/>
                <a:ea typeface="Verdana" panose="020B0604030504040204" pitchFamily="34" charset="0"/>
              </a:rPr>
              <a:t>Sa lecture est logique. Le parcours est représenté par un vecteur, le sens de progression se fait de la boule en bas de page vers le haut, dans la direction indiquée par la flèche.</a:t>
            </a:r>
          </a:p>
          <a:p>
            <a:pPr marL="0" indent="0" algn="just">
              <a:lnSpc>
                <a:spcPct val="120000"/>
              </a:lnSpc>
              <a:buNone/>
            </a:pPr>
            <a:r>
              <a:rPr lang="fr-FR" sz="4000" dirty="0">
                <a:latin typeface="Verdana" panose="020B0604030504040204" pitchFamily="34" charset="0"/>
                <a:ea typeface="Verdana" panose="020B0604030504040204" pitchFamily="34" charset="0"/>
              </a:rPr>
              <a:t>Naviguer sans indication de distance, </a:t>
            </a:r>
            <a:r>
              <a:rPr lang="fr-FR" sz="4000" b="1" dirty="0">
                <a:solidFill>
                  <a:srgbClr val="FF0000"/>
                </a:solidFill>
                <a:latin typeface="Verdana" panose="020B0604030504040204" pitchFamily="34" charset="0"/>
                <a:ea typeface="Verdana" panose="020B0604030504040204" pitchFamily="34" charset="0"/>
              </a:rPr>
              <a:t>jusqu’à la survenue de l’évènement figurant sur le tracé </a:t>
            </a:r>
            <a:r>
              <a:rPr lang="fr-FR" sz="4000" dirty="0">
                <a:latin typeface="Verdana" panose="020B0604030504040204" pitchFamily="34" charset="0"/>
                <a:ea typeface="Verdana" panose="020B0604030504040204" pitchFamily="34" charset="0"/>
              </a:rPr>
              <a:t>et correspondant à une présence réelle sur le terrain de l’indication </a:t>
            </a:r>
            <a:r>
              <a:rPr lang="fr-FR" sz="4000" b="1" dirty="0">
                <a:solidFill>
                  <a:srgbClr val="00B050"/>
                </a:solidFill>
                <a:latin typeface="Verdana" panose="020B0604030504040204" pitchFamily="34" charset="0"/>
                <a:ea typeface="Verdana" panose="020B0604030504040204" pitchFamily="34" charset="0"/>
              </a:rPr>
              <a:t>EXACTEMENT</a:t>
            </a:r>
            <a:r>
              <a:rPr lang="fr-FR" sz="4000" dirty="0">
                <a:latin typeface="Verdana" panose="020B0604030504040204" pitchFamily="34" charset="0"/>
                <a:ea typeface="Verdana" panose="020B0604030504040204" pitchFamily="34" charset="0"/>
              </a:rPr>
              <a:t> notée.</a:t>
            </a:r>
          </a:p>
          <a:p>
            <a:pPr marL="0" indent="0" algn="just">
              <a:lnSpc>
                <a:spcPct val="120000"/>
              </a:lnSpc>
              <a:buNone/>
            </a:pPr>
            <a:r>
              <a:rPr lang="fr-FR" sz="4000" dirty="0">
                <a:latin typeface="Verdana" panose="020B0604030504040204" pitchFamily="34" charset="0"/>
                <a:ea typeface="Verdana" panose="020B0604030504040204" pitchFamily="34" charset="0"/>
              </a:rPr>
              <a:t>Suivre les informations jusqu’au prochain évènement.</a:t>
            </a:r>
          </a:p>
          <a:p>
            <a:pPr marL="0" indent="0" algn="just">
              <a:lnSpc>
                <a:spcPct val="120000"/>
              </a:lnSpc>
              <a:buNone/>
            </a:pPr>
            <a:endParaRPr lang="fr-FR" sz="4000" dirty="0">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0070C0"/>
                </a:solidFill>
                <a:effectLst/>
                <a:uLnTx/>
                <a:uFillTx/>
                <a:latin typeface="Verdana"/>
                <a:ea typeface="+mn-ea"/>
                <a:cs typeface="+mn-cs"/>
              </a:rPr>
              <a:t>Pièges à éviter :</a:t>
            </a: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fr-FR" sz="4000" b="1" i="0" u="none" strike="noStrike" kern="1200" cap="none" spc="0" normalizeH="0" baseline="0" noProof="0" dirty="0">
              <a:ln>
                <a:noFill/>
              </a:ln>
              <a:solidFill>
                <a:srgbClr val="D67B19">
                  <a:lumMod val="50000"/>
                </a:srgbClr>
              </a:solidFill>
              <a:effectLst/>
              <a:uLnTx/>
              <a:uFillTx/>
              <a:latin typeface="Verdana"/>
              <a:ea typeface="+mn-ea"/>
              <a:cs typeface="+mn-cs"/>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Verdana"/>
                <a:ea typeface="+mn-ea"/>
                <a:cs typeface="+mn-cs"/>
              </a:rPr>
              <a:t>Seuls </a:t>
            </a:r>
            <a:r>
              <a:rPr kumimoji="0" lang="fr-FR" sz="4000" b="1" i="0" u="none" strike="noStrike" kern="1200" cap="none" spc="0" normalizeH="0" baseline="0" noProof="0" dirty="0">
                <a:ln>
                  <a:noFill/>
                </a:ln>
                <a:solidFill>
                  <a:srgbClr val="FF0000"/>
                </a:solidFill>
                <a:effectLst/>
                <a:uLnTx/>
                <a:uFillTx/>
                <a:latin typeface="Verdana"/>
                <a:ea typeface="+mn-ea"/>
                <a:cs typeface="+mn-cs"/>
              </a:rPr>
              <a:t>les changements de direction à prendre en compte sont signalés</a:t>
            </a:r>
            <a:r>
              <a:rPr kumimoji="0" lang="fr-FR" sz="4000" b="0" i="0" u="none" strike="noStrike" kern="1200" cap="none" spc="0" normalizeH="0" baseline="0" noProof="0" dirty="0">
                <a:ln>
                  <a:noFill/>
                </a:ln>
                <a:solidFill>
                  <a:srgbClr val="000000"/>
                </a:solidFill>
                <a:effectLst/>
                <a:uLnTx/>
                <a:uFillTx/>
                <a:latin typeface="Verdana"/>
                <a:ea typeface="+mn-ea"/>
                <a:cs typeface="+mn-cs"/>
              </a:rPr>
              <a:t>, ne pas tenir compte des autres croisements qui ne figurent pas sur le tracé.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500" b="0" i="0" u="none" strike="noStrike" kern="1200" cap="none" spc="0" normalizeH="0" baseline="0" noProof="0" dirty="0">
              <a:ln>
                <a:noFill/>
              </a:ln>
              <a:solidFill>
                <a:srgbClr val="000000"/>
              </a:solidFill>
              <a:effectLst/>
              <a:uLnTx/>
              <a:uFillTx/>
              <a:latin typeface="Verdana"/>
              <a:ea typeface="+mn-ea"/>
              <a:cs typeface="+mn-cs"/>
            </a:endParaRPr>
          </a:p>
          <a:p>
            <a:pPr marL="0" indent="0">
              <a:buNone/>
            </a:pPr>
            <a:endParaRPr lang="fr-FR" dirty="0">
              <a:latin typeface="Verdana" panose="020B0604030504040204" pitchFamily="34" charset="0"/>
              <a:ea typeface="Verdana" panose="020B0604030504040204" pitchFamily="34" charset="0"/>
            </a:endParaRPr>
          </a:p>
          <a:p>
            <a:pPr marL="0" indent="0">
              <a:buNone/>
            </a:pPr>
            <a:endParaRPr lang="fr-FR" dirty="0"/>
          </a:p>
        </p:txBody>
      </p:sp>
      <p:pic>
        <p:nvPicPr>
          <p:cNvPr id="8" name="Image 7">
            <a:extLst>
              <a:ext uri="{FF2B5EF4-FFF2-40B4-BE49-F238E27FC236}">
                <a16:creationId xmlns:a16="http://schemas.microsoft.com/office/drawing/2014/main" id="{518E6EBA-42ED-4C13-BF19-3E7F61541B84}"/>
              </a:ext>
            </a:extLst>
          </p:cNvPr>
          <p:cNvPicPr>
            <a:picLocks noChangeAspect="1"/>
          </p:cNvPicPr>
          <p:nvPr/>
        </p:nvPicPr>
        <p:blipFill>
          <a:blip r:embed="rId3"/>
          <a:stretch>
            <a:fillRect/>
          </a:stretch>
        </p:blipFill>
        <p:spPr>
          <a:xfrm>
            <a:off x="10349912" y="209884"/>
            <a:ext cx="1518036" cy="1664352"/>
          </a:xfrm>
          <a:prstGeom prst="rect">
            <a:avLst/>
          </a:prstGeom>
        </p:spPr>
      </p:pic>
    </p:spTree>
    <p:extLst>
      <p:ext uri="{BB962C8B-B14F-4D97-AF65-F5344CB8AC3E}">
        <p14:creationId xmlns:p14="http://schemas.microsoft.com/office/powerpoint/2010/main" val="761845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DC8E3D-06DE-4359-AD81-2F2A3FB33A1F}"/>
              </a:ext>
            </a:extLst>
          </p:cNvPr>
          <p:cNvSpPr>
            <a:spLocks noGrp="1"/>
          </p:cNvSpPr>
          <p:nvPr>
            <p:ph type="title"/>
          </p:nvPr>
        </p:nvSpPr>
        <p:spPr>
          <a:xfrm>
            <a:off x="838200" y="365126"/>
            <a:ext cx="10515600" cy="620394"/>
          </a:xfrm>
        </p:spPr>
        <p:txBody>
          <a:bodyPr>
            <a:noAutofit/>
          </a:bodyPr>
          <a:lstStyle/>
          <a:p>
            <a:r>
              <a:rPr lang="fr-FR" b="1" dirty="0">
                <a:solidFill>
                  <a:srgbClr val="0070C0"/>
                </a:solidFill>
              </a:rPr>
              <a:t>11 – Fléché Horloge</a:t>
            </a:r>
          </a:p>
        </p:txBody>
      </p:sp>
      <p:pic>
        <p:nvPicPr>
          <p:cNvPr id="6" name="Image 5">
            <a:extLst>
              <a:ext uri="{FF2B5EF4-FFF2-40B4-BE49-F238E27FC236}">
                <a16:creationId xmlns:a16="http://schemas.microsoft.com/office/drawing/2014/main" id="{6FECB2E1-1C59-48DF-8DEB-F53CDF989960}"/>
              </a:ext>
            </a:extLst>
          </p:cNvPr>
          <p:cNvPicPr>
            <a:picLocks noChangeAspect="1"/>
          </p:cNvPicPr>
          <p:nvPr/>
        </p:nvPicPr>
        <p:blipFill>
          <a:blip r:embed="rId2"/>
          <a:stretch>
            <a:fillRect/>
          </a:stretch>
        </p:blipFill>
        <p:spPr>
          <a:xfrm>
            <a:off x="393700" y="1122363"/>
            <a:ext cx="11572240" cy="5735637"/>
          </a:xfrm>
          <a:prstGeom prst="rect">
            <a:avLst/>
          </a:prstGeom>
        </p:spPr>
      </p:pic>
      <p:pic>
        <p:nvPicPr>
          <p:cNvPr id="8" name="Image 7">
            <a:extLst>
              <a:ext uri="{FF2B5EF4-FFF2-40B4-BE49-F238E27FC236}">
                <a16:creationId xmlns:a16="http://schemas.microsoft.com/office/drawing/2014/main" id="{D9C78EA5-94E6-4F97-907E-27B75B96E3F5}"/>
              </a:ext>
            </a:extLst>
          </p:cNvPr>
          <p:cNvPicPr>
            <a:picLocks noChangeAspect="1"/>
          </p:cNvPicPr>
          <p:nvPr/>
        </p:nvPicPr>
        <p:blipFill>
          <a:blip r:embed="rId3"/>
          <a:stretch>
            <a:fillRect/>
          </a:stretch>
        </p:blipFill>
        <p:spPr>
          <a:xfrm>
            <a:off x="10766328" y="109603"/>
            <a:ext cx="1031972" cy="1131440"/>
          </a:xfrm>
          <a:prstGeom prst="rect">
            <a:avLst/>
          </a:prstGeom>
        </p:spPr>
      </p:pic>
    </p:spTree>
    <p:extLst>
      <p:ext uri="{BB962C8B-B14F-4D97-AF65-F5344CB8AC3E}">
        <p14:creationId xmlns:p14="http://schemas.microsoft.com/office/powerpoint/2010/main" val="134155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BB2AC9-867B-49A9-B720-D5362816B94D}"/>
              </a:ext>
            </a:extLst>
          </p:cNvPr>
          <p:cNvSpPr>
            <a:spLocks noGrp="1"/>
          </p:cNvSpPr>
          <p:nvPr>
            <p:ph type="title"/>
          </p:nvPr>
        </p:nvSpPr>
        <p:spPr>
          <a:xfrm>
            <a:off x="838200" y="365125"/>
            <a:ext cx="9596120" cy="549015"/>
          </a:xfrm>
        </p:spPr>
        <p:txBody>
          <a:bodyPr>
            <a:noAutofit/>
          </a:bodyPr>
          <a:lstStyle/>
          <a:p>
            <a:r>
              <a:rPr lang="fr-FR" b="1" dirty="0">
                <a:solidFill>
                  <a:srgbClr val="0070C0"/>
                </a:solidFill>
              </a:rPr>
              <a:t>12 – Fléché points (FP)</a:t>
            </a:r>
          </a:p>
        </p:txBody>
      </p:sp>
      <p:pic>
        <p:nvPicPr>
          <p:cNvPr id="6" name="Image 5">
            <a:extLst>
              <a:ext uri="{FF2B5EF4-FFF2-40B4-BE49-F238E27FC236}">
                <a16:creationId xmlns:a16="http://schemas.microsoft.com/office/drawing/2014/main" id="{51CC8E27-E770-4278-BAC3-07D1E4D8273B}"/>
              </a:ext>
            </a:extLst>
          </p:cNvPr>
          <p:cNvPicPr>
            <a:picLocks noChangeAspect="1"/>
          </p:cNvPicPr>
          <p:nvPr/>
        </p:nvPicPr>
        <p:blipFill>
          <a:blip r:embed="rId2"/>
          <a:stretch>
            <a:fillRect/>
          </a:stretch>
        </p:blipFill>
        <p:spPr>
          <a:xfrm>
            <a:off x="10508422" y="131445"/>
            <a:ext cx="1334328" cy="1462937"/>
          </a:xfrm>
          <a:prstGeom prst="rect">
            <a:avLst/>
          </a:prstGeom>
        </p:spPr>
      </p:pic>
      <p:pic>
        <p:nvPicPr>
          <p:cNvPr id="4" name="Image 3">
            <a:extLst>
              <a:ext uri="{FF2B5EF4-FFF2-40B4-BE49-F238E27FC236}">
                <a16:creationId xmlns:a16="http://schemas.microsoft.com/office/drawing/2014/main" id="{88600B62-4B84-41ED-BB21-B3ABAE3FA96B}"/>
              </a:ext>
            </a:extLst>
          </p:cNvPr>
          <p:cNvPicPr>
            <a:picLocks noChangeAspect="1"/>
          </p:cNvPicPr>
          <p:nvPr/>
        </p:nvPicPr>
        <p:blipFill>
          <a:blip r:embed="rId3"/>
          <a:stretch>
            <a:fillRect/>
          </a:stretch>
        </p:blipFill>
        <p:spPr>
          <a:xfrm>
            <a:off x="349250" y="914140"/>
            <a:ext cx="10159172" cy="5943860"/>
          </a:xfrm>
          <a:prstGeom prst="rect">
            <a:avLst/>
          </a:prstGeom>
        </p:spPr>
      </p:pic>
    </p:spTree>
    <p:extLst>
      <p:ext uri="{BB962C8B-B14F-4D97-AF65-F5344CB8AC3E}">
        <p14:creationId xmlns:p14="http://schemas.microsoft.com/office/powerpoint/2010/main" val="2750300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AA0924-DD24-4ACB-B41D-8A64FA48D758}"/>
              </a:ext>
            </a:extLst>
          </p:cNvPr>
          <p:cNvSpPr>
            <a:spLocks noGrp="1"/>
          </p:cNvSpPr>
          <p:nvPr>
            <p:ph type="title"/>
          </p:nvPr>
        </p:nvSpPr>
        <p:spPr/>
        <p:txBody>
          <a:bodyPr/>
          <a:lstStyle/>
          <a:p>
            <a:r>
              <a:rPr kumimoji="0" lang="fr-FR" sz="4400" b="1" i="0" u="none" strike="noStrike" kern="1200" cap="none" spc="0" normalizeH="0" baseline="0" noProof="0" dirty="0">
                <a:ln>
                  <a:noFill/>
                </a:ln>
                <a:solidFill>
                  <a:srgbClr val="0070C0"/>
                </a:solidFill>
                <a:effectLst/>
                <a:uLnTx/>
                <a:uFillTx/>
                <a:latin typeface="Calibri Light" panose="020F0302020204030204"/>
                <a:ea typeface="+mj-ea"/>
                <a:cs typeface="+mj-cs"/>
              </a:rPr>
              <a:t>13 – Carte Tracée</a:t>
            </a:r>
            <a:endParaRPr lang="fr-FR" dirty="0"/>
          </a:p>
        </p:txBody>
      </p:sp>
      <p:sp>
        <p:nvSpPr>
          <p:cNvPr id="6" name="Espace réservé du contenu 5">
            <a:extLst>
              <a:ext uri="{FF2B5EF4-FFF2-40B4-BE49-F238E27FC236}">
                <a16:creationId xmlns:a16="http://schemas.microsoft.com/office/drawing/2014/main" id="{663B922B-5E61-4023-AA82-64BFB6CA9935}"/>
              </a:ext>
            </a:extLst>
          </p:cNvPr>
          <p:cNvSpPr>
            <a:spLocks noGrp="1"/>
          </p:cNvSpPr>
          <p:nvPr>
            <p:ph sz="half" idx="1"/>
          </p:nvPr>
        </p:nvSpPr>
        <p:spPr/>
        <p:txBody>
          <a:bodyPr>
            <a:normAutofit fontScale="92500" lnSpcReduction="10000"/>
          </a:bodyPr>
          <a:lstStyle/>
          <a:p>
            <a:endParaRPr lang="fr-FR"/>
          </a:p>
        </p:txBody>
      </p:sp>
      <p:sp>
        <p:nvSpPr>
          <p:cNvPr id="7" name="Espace réservé du contenu 6">
            <a:extLst>
              <a:ext uri="{FF2B5EF4-FFF2-40B4-BE49-F238E27FC236}">
                <a16:creationId xmlns:a16="http://schemas.microsoft.com/office/drawing/2014/main" id="{DAEAF397-1717-4F7D-BFCE-27F1CFCED312}"/>
              </a:ext>
            </a:extLst>
          </p:cNvPr>
          <p:cNvSpPr>
            <a:spLocks noGrp="1"/>
          </p:cNvSpPr>
          <p:nvPr>
            <p:ph sz="half" idx="2"/>
          </p:nvPr>
        </p:nvSpPr>
        <p:spPr>
          <a:xfrm>
            <a:off x="6471505" y="1341120"/>
            <a:ext cx="5466495" cy="5252720"/>
          </a:xfrm>
        </p:spPr>
        <p:txBody>
          <a:bodyPr>
            <a:normAutofit fontScale="92500"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srgbClr val="0070C0"/>
                </a:solidFill>
                <a:effectLst/>
                <a:uLnTx/>
                <a:uFillTx/>
                <a:latin typeface="Calibri" panose="020F0502020204030204"/>
                <a:ea typeface="+mn-ea"/>
                <a:cs typeface="+mn-cs"/>
              </a:rPr>
              <a:t>Comment ça marche…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Dans ce cas, le parcours est fourni directement tracé sur la carte, il n’y a pas de segment à reporter.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srgbClr val="FF0000"/>
                </a:solidFill>
                <a:effectLst/>
                <a:uLnTx/>
                <a:uFillTx/>
                <a:latin typeface="Calibri" panose="020F0502020204030204"/>
                <a:ea typeface="+mn-ea"/>
                <a:cs typeface="+mn-cs"/>
              </a:rPr>
              <a:t>Le tracé  peut aussi comporter des  voies ne figurant pas sur la carte (NFC).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Dans ce cas, bien suivre le tracé indiqué et trouver sur le terrain la voie figurant sur la carte.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Les cartes peuvent être agrandies par rapport aux échelles réelles (carte zoomée).</a:t>
            </a:r>
          </a:p>
          <a:p>
            <a:endParaRPr lang="fr-FR" dirty="0"/>
          </a:p>
        </p:txBody>
      </p:sp>
      <p:pic>
        <p:nvPicPr>
          <p:cNvPr id="3" name="Image 2">
            <a:extLst>
              <a:ext uri="{FF2B5EF4-FFF2-40B4-BE49-F238E27FC236}">
                <a16:creationId xmlns:a16="http://schemas.microsoft.com/office/drawing/2014/main" id="{D6C4C1A1-2E7B-4B70-BF62-ED6A3753D8AB}"/>
              </a:ext>
            </a:extLst>
          </p:cNvPr>
          <p:cNvPicPr>
            <a:picLocks noChangeAspect="1"/>
          </p:cNvPicPr>
          <p:nvPr/>
        </p:nvPicPr>
        <p:blipFill>
          <a:blip r:embed="rId2"/>
          <a:stretch>
            <a:fillRect/>
          </a:stretch>
        </p:blipFill>
        <p:spPr>
          <a:xfrm>
            <a:off x="662179" y="1270000"/>
            <a:ext cx="5633305" cy="5415280"/>
          </a:xfrm>
          <a:prstGeom prst="rect">
            <a:avLst/>
          </a:prstGeom>
        </p:spPr>
      </p:pic>
      <p:pic>
        <p:nvPicPr>
          <p:cNvPr id="9" name="Image 8">
            <a:extLst>
              <a:ext uri="{FF2B5EF4-FFF2-40B4-BE49-F238E27FC236}">
                <a16:creationId xmlns:a16="http://schemas.microsoft.com/office/drawing/2014/main" id="{F384531E-A480-4032-BB0D-451E4B2DED1B}"/>
              </a:ext>
            </a:extLst>
          </p:cNvPr>
          <p:cNvPicPr>
            <a:picLocks noChangeAspect="1"/>
          </p:cNvPicPr>
          <p:nvPr/>
        </p:nvPicPr>
        <p:blipFill>
          <a:blip r:embed="rId3"/>
          <a:stretch>
            <a:fillRect/>
          </a:stretch>
        </p:blipFill>
        <p:spPr>
          <a:xfrm>
            <a:off x="10213782" y="365125"/>
            <a:ext cx="1518036" cy="1664352"/>
          </a:xfrm>
          <a:prstGeom prst="rect">
            <a:avLst/>
          </a:prstGeom>
        </p:spPr>
      </p:pic>
    </p:spTree>
    <p:extLst>
      <p:ext uri="{BB962C8B-B14F-4D97-AF65-F5344CB8AC3E}">
        <p14:creationId xmlns:p14="http://schemas.microsoft.com/office/powerpoint/2010/main" val="2940643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E88E53-52B3-46DF-A4D9-AF2542EB1D18}"/>
              </a:ext>
            </a:extLst>
          </p:cNvPr>
          <p:cNvSpPr>
            <a:spLocks noGrp="1"/>
          </p:cNvSpPr>
          <p:nvPr>
            <p:ph type="title"/>
          </p:nvPr>
        </p:nvSpPr>
        <p:spPr>
          <a:xfrm>
            <a:off x="838200" y="365126"/>
            <a:ext cx="10515600" cy="730250"/>
          </a:xfrm>
        </p:spPr>
        <p:txBody>
          <a:bodyPr/>
          <a:lstStyle/>
          <a:p>
            <a:r>
              <a:rPr lang="fr-FR" b="1" dirty="0">
                <a:solidFill>
                  <a:srgbClr val="0070C0"/>
                </a:solidFill>
              </a:rPr>
              <a:t>14 – Fléché allemand (FA) </a:t>
            </a:r>
            <a:r>
              <a:rPr lang="fr-FR" sz="2800" b="1" i="1" dirty="0">
                <a:solidFill>
                  <a:srgbClr val="0070C0"/>
                </a:solidFill>
              </a:rPr>
              <a:t>(réservé aux Experts</a:t>
            </a:r>
            <a:r>
              <a:rPr lang="fr-FR" sz="2800" b="1" dirty="0">
                <a:solidFill>
                  <a:srgbClr val="0070C0"/>
                </a:solidFill>
              </a:rPr>
              <a:t>)</a:t>
            </a:r>
          </a:p>
        </p:txBody>
      </p:sp>
      <p:pic>
        <p:nvPicPr>
          <p:cNvPr id="3" name="Image 2">
            <a:extLst>
              <a:ext uri="{FF2B5EF4-FFF2-40B4-BE49-F238E27FC236}">
                <a16:creationId xmlns:a16="http://schemas.microsoft.com/office/drawing/2014/main" id="{F72CC572-59A3-4EB8-94EC-A2C93D5615AC}"/>
              </a:ext>
            </a:extLst>
          </p:cNvPr>
          <p:cNvPicPr>
            <a:picLocks noChangeAspect="1"/>
          </p:cNvPicPr>
          <p:nvPr/>
        </p:nvPicPr>
        <p:blipFill>
          <a:blip r:embed="rId2"/>
          <a:stretch>
            <a:fillRect/>
          </a:stretch>
        </p:blipFill>
        <p:spPr>
          <a:xfrm>
            <a:off x="10345707" y="161925"/>
            <a:ext cx="1518036" cy="1664352"/>
          </a:xfrm>
          <a:prstGeom prst="rect">
            <a:avLst/>
          </a:prstGeom>
        </p:spPr>
      </p:pic>
      <p:pic>
        <p:nvPicPr>
          <p:cNvPr id="4" name="Image 3">
            <a:extLst>
              <a:ext uri="{FF2B5EF4-FFF2-40B4-BE49-F238E27FC236}">
                <a16:creationId xmlns:a16="http://schemas.microsoft.com/office/drawing/2014/main" id="{4FC12AF2-2650-43DC-B304-781E3E0B6D48}"/>
              </a:ext>
            </a:extLst>
          </p:cNvPr>
          <p:cNvPicPr>
            <a:picLocks noChangeAspect="1"/>
          </p:cNvPicPr>
          <p:nvPr/>
        </p:nvPicPr>
        <p:blipFill>
          <a:blip r:embed="rId3"/>
          <a:stretch>
            <a:fillRect/>
          </a:stretch>
        </p:blipFill>
        <p:spPr>
          <a:xfrm>
            <a:off x="1249934" y="892849"/>
            <a:ext cx="3655169" cy="5834914"/>
          </a:xfrm>
          <a:prstGeom prst="rect">
            <a:avLst/>
          </a:prstGeom>
        </p:spPr>
      </p:pic>
      <p:pic>
        <p:nvPicPr>
          <p:cNvPr id="7" name="Image 6">
            <a:extLst>
              <a:ext uri="{FF2B5EF4-FFF2-40B4-BE49-F238E27FC236}">
                <a16:creationId xmlns:a16="http://schemas.microsoft.com/office/drawing/2014/main" id="{22DF3C29-A803-458E-B314-454A9F78443A}"/>
              </a:ext>
            </a:extLst>
          </p:cNvPr>
          <p:cNvPicPr>
            <a:picLocks noChangeAspect="1"/>
          </p:cNvPicPr>
          <p:nvPr/>
        </p:nvPicPr>
        <p:blipFill>
          <a:blip r:embed="rId4"/>
          <a:stretch>
            <a:fillRect/>
          </a:stretch>
        </p:blipFill>
        <p:spPr>
          <a:xfrm>
            <a:off x="5127133" y="1185397"/>
            <a:ext cx="5029200" cy="3629482"/>
          </a:xfrm>
          <a:prstGeom prst="rect">
            <a:avLst/>
          </a:prstGeom>
        </p:spPr>
      </p:pic>
      <p:pic>
        <p:nvPicPr>
          <p:cNvPr id="9" name="Image 8">
            <a:extLst>
              <a:ext uri="{FF2B5EF4-FFF2-40B4-BE49-F238E27FC236}">
                <a16:creationId xmlns:a16="http://schemas.microsoft.com/office/drawing/2014/main" id="{2C5CB34D-933C-4037-B41B-62B6310752F2}"/>
              </a:ext>
            </a:extLst>
          </p:cNvPr>
          <p:cNvPicPr>
            <a:picLocks noChangeAspect="1"/>
          </p:cNvPicPr>
          <p:nvPr/>
        </p:nvPicPr>
        <p:blipFill>
          <a:blip r:embed="rId5"/>
          <a:stretch>
            <a:fillRect/>
          </a:stretch>
        </p:blipFill>
        <p:spPr>
          <a:xfrm>
            <a:off x="5040773" y="4904900"/>
            <a:ext cx="5304934" cy="1472921"/>
          </a:xfrm>
          <a:prstGeom prst="rect">
            <a:avLst/>
          </a:prstGeom>
        </p:spPr>
      </p:pic>
    </p:spTree>
    <p:extLst>
      <p:ext uri="{BB962C8B-B14F-4D97-AF65-F5344CB8AC3E}">
        <p14:creationId xmlns:p14="http://schemas.microsoft.com/office/powerpoint/2010/main" val="3099654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2B259-076D-43E1-B46C-91650F63B008}"/>
              </a:ext>
            </a:extLst>
          </p:cNvPr>
          <p:cNvSpPr>
            <a:spLocks noGrp="1"/>
          </p:cNvSpPr>
          <p:nvPr>
            <p:ph type="title"/>
          </p:nvPr>
        </p:nvSpPr>
        <p:spPr>
          <a:xfrm>
            <a:off x="838200" y="365125"/>
            <a:ext cx="10515600" cy="777875"/>
          </a:xfrm>
        </p:spPr>
        <p:txBody>
          <a:bodyPr/>
          <a:lstStyle/>
          <a:p>
            <a:r>
              <a:rPr kumimoji="0" lang="fr-FR" sz="4400" b="1" i="0" u="none" strike="noStrike" kern="1200" cap="none" spc="0" normalizeH="0" baseline="0" noProof="0" dirty="0">
                <a:ln>
                  <a:noFill/>
                </a:ln>
                <a:solidFill>
                  <a:srgbClr val="0070C0"/>
                </a:solidFill>
                <a:effectLst/>
                <a:uLnTx/>
                <a:uFillTx/>
                <a:latin typeface="Calibri Light" panose="020F0302020204030204"/>
                <a:ea typeface="+mj-ea"/>
                <a:cs typeface="+mj-cs"/>
              </a:rPr>
              <a:t>14 – Fléché allemand (FA) - </a:t>
            </a:r>
            <a:r>
              <a:rPr kumimoji="0" lang="fr-FR" sz="4400" b="1" i="1" u="none" strike="noStrike" kern="1200" cap="none" spc="0" normalizeH="0" baseline="0" noProof="0" dirty="0">
                <a:ln>
                  <a:noFill/>
                </a:ln>
                <a:solidFill>
                  <a:srgbClr val="0070C0"/>
                </a:solidFill>
                <a:effectLst/>
                <a:uLnTx/>
                <a:uFillTx/>
                <a:latin typeface="Calibri Light" panose="020F0302020204030204"/>
                <a:ea typeface="+mj-ea"/>
                <a:cs typeface="+mj-cs"/>
              </a:rPr>
              <a:t>suite</a:t>
            </a:r>
            <a:endParaRPr lang="fr-FR" i="1" dirty="0"/>
          </a:p>
        </p:txBody>
      </p:sp>
      <p:pic>
        <p:nvPicPr>
          <p:cNvPr id="3" name="Image 2">
            <a:extLst>
              <a:ext uri="{FF2B5EF4-FFF2-40B4-BE49-F238E27FC236}">
                <a16:creationId xmlns:a16="http://schemas.microsoft.com/office/drawing/2014/main" id="{67DF5792-CE55-442A-A6E9-57F3403291F0}"/>
              </a:ext>
            </a:extLst>
          </p:cNvPr>
          <p:cNvPicPr>
            <a:picLocks noChangeAspect="1"/>
          </p:cNvPicPr>
          <p:nvPr/>
        </p:nvPicPr>
        <p:blipFill>
          <a:blip r:embed="rId2"/>
          <a:stretch>
            <a:fillRect/>
          </a:stretch>
        </p:blipFill>
        <p:spPr>
          <a:xfrm>
            <a:off x="9939213" y="365125"/>
            <a:ext cx="1518036" cy="1664352"/>
          </a:xfrm>
          <a:prstGeom prst="rect">
            <a:avLst/>
          </a:prstGeom>
        </p:spPr>
      </p:pic>
      <p:pic>
        <p:nvPicPr>
          <p:cNvPr id="6" name="Image 5">
            <a:extLst>
              <a:ext uri="{FF2B5EF4-FFF2-40B4-BE49-F238E27FC236}">
                <a16:creationId xmlns:a16="http://schemas.microsoft.com/office/drawing/2014/main" id="{87BC40A5-FD29-4CF3-9AFF-B5164BBCBF43}"/>
              </a:ext>
            </a:extLst>
          </p:cNvPr>
          <p:cNvPicPr>
            <a:picLocks noChangeAspect="1"/>
          </p:cNvPicPr>
          <p:nvPr/>
        </p:nvPicPr>
        <p:blipFill>
          <a:blip r:embed="rId3"/>
          <a:stretch>
            <a:fillRect/>
          </a:stretch>
        </p:blipFill>
        <p:spPr>
          <a:xfrm>
            <a:off x="563217" y="1143000"/>
            <a:ext cx="6204420" cy="2819400"/>
          </a:xfrm>
          <a:prstGeom prst="rect">
            <a:avLst/>
          </a:prstGeom>
        </p:spPr>
      </p:pic>
      <p:pic>
        <p:nvPicPr>
          <p:cNvPr id="7" name="Image 6">
            <a:extLst>
              <a:ext uri="{FF2B5EF4-FFF2-40B4-BE49-F238E27FC236}">
                <a16:creationId xmlns:a16="http://schemas.microsoft.com/office/drawing/2014/main" id="{8ACDB63D-D307-4D05-BDA2-AC5BF0776593}"/>
              </a:ext>
            </a:extLst>
          </p:cNvPr>
          <p:cNvPicPr>
            <a:picLocks noChangeAspect="1"/>
          </p:cNvPicPr>
          <p:nvPr/>
        </p:nvPicPr>
        <p:blipFill>
          <a:blip r:embed="rId4"/>
          <a:stretch>
            <a:fillRect/>
          </a:stretch>
        </p:blipFill>
        <p:spPr>
          <a:xfrm>
            <a:off x="444368" y="4096939"/>
            <a:ext cx="6604131" cy="2395936"/>
          </a:xfrm>
          <a:prstGeom prst="rect">
            <a:avLst/>
          </a:prstGeom>
        </p:spPr>
      </p:pic>
      <p:sp>
        <p:nvSpPr>
          <p:cNvPr id="9" name="Bulle narrative : rectangle 8">
            <a:extLst>
              <a:ext uri="{FF2B5EF4-FFF2-40B4-BE49-F238E27FC236}">
                <a16:creationId xmlns:a16="http://schemas.microsoft.com/office/drawing/2014/main" id="{E24EDEC5-1EE0-4435-8983-6542B27EFF6D}"/>
              </a:ext>
            </a:extLst>
          </p:cNvPr>
          <p:cNvSpPr/>
          <p:nvPr/>
        </p:nvSpPr>
        <p:spPr>
          <a:xfrm rot="5400000">
            <a:off x="7992521" y="363651"/>
            <a:ext cx="721808" cy="2609850"/>
          </a:xfrm>
          <a:prstGeom prst="wedgeRectCallout">
            <a:avLst/>
          </a:prstGeom>
          <a:solidFill>
            <a:schemeClr val="accent2">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000000"/>
                </a:solidFill>
                <a:effectLst/>
                <a:uLnTx/>
                <a:uFillTx/>
                <a:latin typeface="Verdana"/>
                <a:ea typeface="+mn-ea"/>
                <a:cs typeface="+mn-cs"/>
              </a:rPr>
              <a:t>Représentation du tracé sur une carte routière</a:t>
            </a:r>
          </a:p>
        </p:txBody>
      </p:sp>
      <p:pic>
        <p:nvPicPr>
          <p:cNvPr id="10" name="Image 9">
            <a:extLst>
              <a:ext uri="{FF2B5EF4-FFF2-40B4-BE49-F238E27FC236}">
                <a16:creationId xmlns:a16="http://schemas.microsoft.com/office/drawing/2014/main" id="{CCEB3F9E-775F-4032-AA87-901B03FB8F2D}"/>
              </a:ext>
            </a:extLst>
          </p:cNvPr>
          <p:cNvPicPr>
            <a:picLocks noChangeAspect="1"/>
          </p:cNvPicPr>
          <p:nvPr/>
        </p:nvPicPr>
        <p:blipFill>
          <a:blip r:embed="rId5"/>
          <a:stretch>
            <a:fillRect/>
          </a:stretch>
        </p:blipFill>
        <p:spPr>
          <a:xfrm>
            <a:off x="7430492" y="2239092"/>
            <a:ext cx="3267739" cy="4462659"/>
          </a:xfrm>
          <a:prstGeom prst="rect">
            <a:avLst/>
          </a:prstGeom>
        </p:spPr>
      </p:pic>
    </p:spTree>
    <p:extLst>
      <p:ext uri="{BB962C8B-B14F-4D97-AF65-F5344CB8AC3E}">
        <p14:creationId xmlns:p14="http://schemas.microsoft.com/office/powerpoint/2010/main" val="2753390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94397D-506D-49CC-A9C7-A66479C7AF0A}"/>
              </a:ext>
            </a:extLst>
          </p:cNvPr>
          <p:cNvSpPr>
            <a:spLocks noGrp="1"/>
          </p:cNvSpPr>
          <p:nvPr>
            <p:ph type="title"/>
          </p:nvPr>
        </p:nvSpPr>
        <p:spPr/>
        <p:txBody>
          <a:bodyPr>
            <a:normAutofit/>
          </a:bodyPr>
          <a:lstStyle/>
          <a:p>
            <a:r>
              <a:rPr lang="fr-FR" b="1" dirty="0">
                <a:solidFill>
                  <a:srgbClr val="0070C0"/>
                </a:solidFill>
                <a:latin typeface="Calibri Light" panose="020F0302020204030204" pitchFamily="34" charset="0"/>
                <a:cs typeface="Calibri Light" panose="020F0302020204030204" pitchFamily="34" charset="0"/>
              </a:rPr>
              <a:t>INTRODUCTION</a:t>
            </a:r>
          </a:p>
        </p:txBody>
      </p:sp>
      <p:sp>
        <p:nvSpPr>
          <p:cNvPr id="3" name="Espace réservé du contenu 2">
            <a:extLst>
              <a:ext uri="{FF2B5EF4-FFF2-40B4-BE49-F238E27FC236}">
                <a16:creationId xmlns:a16="http://schemas.microsoft.com/office/drawing/2014/main" id="{D1A8A320-D701-4E25-B2B9-1B6CF2D42DC3}"/>
              </a:ext>
            </a:extLst>
          </p:cNvPr>
          <p:cNvSpPr>
            <a:spLocks noGrp="1"/>
          </p:cNvSpPr>
          <p:nvPr>
            <p:ph idx="1"/>
          </p:nvPr>
        </p:nvSpPr>
        <p:spPr>
          <a:xfrm>
            <a:off x="838200" y="1357162"/>
            <a:ext cx="10515600" cy="5207267"/>
          </a:xfrm>
        </p:spPr>
        <p:txBody>
          <a:bodyPr>
            <a:normAutofit fontScale="25000" lnSpcReduction="20000"/>
          </a:bodyPr>
          <a:lstStyle/>
          <a:p>
            <a:pPr marL="0" indent="0" algn="just">
              <a:lnSpc>
                <a:spcPct val="120000"/>
              </a:lnSpc>
              <a:buNone/>
            </a:pPr>
            <a:r>
              <a:rPr lang="fr-FR" sz="6400" dirty="0">
                <a:latin typeface="Verdana" panose="020B0604030504040204" pitchFamily="34" charset="0"/>
                <a:ea typeface="Verdana" panose="020B0604030504040204" pitchFamily="34" charset="0"/>
              </a:rPr>
              <a:t>Le mot du Président de l’ECURIE HISTORIQUE TOUR CLEMENTINE</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Bonjour à tous, </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Ce document, principalement destiné aux concurrents de la catégorie DECOUVERTE, est inspiré de celui réalisé par nos amis de l’Ecurie Mauve Historique de Limoges. Un grand merci pour leur travail.</a:t>
            </a:r>
          </a:p>
          <a:p>
            <a:pPr marL="0" indent="0" algn="just">
              <a:lnSpc>
                <a:spcPct val="120000"/>
              </a:lnSpc>
              <a:buNone/>
            </a:pPr>
            <a:r>
              <a:rPr lang="fr-FR" sz="6400" dirty="0">
                <a:latin typeface="Verdana" panose="020B0604030504040204" pitchFamily="34" charset="0"/>
                <a:ea typeface="Verdana" panose="020B0604030504040204" pitchFamily="34" charset="0"/>
              </a:rPr>
              <a:t>Toutes ces informations concernant nos épreuves de navigation et de régularité ont pour objectifs de vous aider dans la pratique de ces épreuves, de susciter chez vous de nouvelles vocations comme pilote et/ou copilote et de vous permettre de prendre « du bon temps »  dans votre voiture, avec d’autres passionnés.</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Je me réjouis de l’utilisation de ce document car elle signifiera que nous nous retrouverons nombreux autour d’une passion commune, la voiture ancienne, avec en arrière plan un soupçon de compétition.</a:t>
            </a:r>
            <a:endParaRPr lang="fr-FR" sz="3200" dirty="0">
              <a:latin typeface="Verdana" panose="020B0604030504040204" pitchFamily="34" charset="0"/>
              <a:ea typeface="Verdana" panose="020B0604030504040204" pitchFamily="34" charset="0"/>
            </a:endParaRPr>
          </a:p>
          <a:p>
            <a:pPr marL="0" indent="0" algn="just">
              <a:lnSpc>
                <a:spcPct val="120000"/>
              </a:lnSpc>
              <a:buNone/>
            </a:pPr>
            <a:r>
              <a:rPr lang="fr-FR" sz="6400" dirty="0">
                <a:latin typeface="Verdana" panose="020B0604030504040204" pitchFamily="34" charset="0"/>
                <a:ea typeface="Verdana" panose="020B0604030504040204" pitchFamily="34" charset="0"/>
              </a:rPr>
              <a:t>Bonne lecture et n’hésitez pas à nous contacter sur notre adresse mail </a:t>
            </a:r>
            <a:r>
              <a:rPr lang="fr-FR" sz="6400" dirty="0">
                <a:latin typeface="Verdana" panose="020B0604030504040204" pitchFamily="34" charset="0"/>
                <a:ea typeface="Verdana" panose="020B0604030504040204" pitchFamily="34" charset="0"/>
                <a:hlinkClick r:id="rId2"/>
              </a:rPr>
              <a:t>contact@ehtc.fr</a:t>
            </a:r>
            <a:r>
              <a:rPr lang="fr-FR" sz="6400" dirty="0">
                <a:latin typeface="Verdana" panose="020B0604030504040204" pitchFamily="34" charset="0"/>
                <a:ea typeface="Verdana" panose="020B0604030504040204" pitchFamily="34" charset="0"/>
              </a:rPr>
              <a:t> pour toute remarque ou question.</a:t>
            </a:r>
          </a:p>
          <a:p>
            <a:pPr marL="0" indent="0" algn="just">
              <a:buNone/>
            </a:pPr>
            <a:endParaRPr lang="fr-FR" sz="3200" dirty="0">
              <a:latin typeface="Verdana" panose="020B0604030504040204" pitchFamily="34" charset="0"/>
              <a:ea typeface="Verdana" panose="020B0604030504040204" pitchFamily="34" charset="0"/>
            </a:endParaRPr>
          </a:p>
          <a:p>
            <a:pPr marL="0" indent="0" algn="just">
              <a:buNone/>
            </a:pPr>
            <a:r>
              <a:rPr lang="fr-FR" sz="6400" dirty="0">
                <a:latin typeface="Verdana" panose="020B0604030504040204" pitchFamily="34" charset="0"/>
                <a:ea typeface="Verdana" panose="020B0604030504040204" pitchFamily="34" charset="0"/>
              </a:rPr>
              <a:t>A bientôt !</a:t>
            </a:r>
            <a:endParaRPr lang="fr-FR" sz="4500" dirty="0">
              <a:latin typeface="Verdana" panose="020B0604030504040204" pitchFamily="34" charset="0"/>
              <a:ea typeface="Verdana" panose="020B0604030504040204" pitchFamily="34" charset="0"/>
            </a:endParaRPr>
          </a:p>
          <a:p>
            <a:pPr marL="0" indent="0" algn="r">
              <a:buNone/>
            </a:pPr>
            <a:r>
              <a:rPr lang="fr-FR" sz="4500" dirty="0">
                <a:latin typeface="Verdana" panose="020B0604030504040204" pitchFamily="34" charset="0"/>
                <a:ea typeface="Verdana" panose="020B0604030504040204" pitchFamily="34" charset="0"/>
              </a:rPr>
              <a:t>                                                                                                            </a:t>
            </a:r>
            <a:r>
              <a:rPr lang="fr-FR" sz="6400" dirty="0">
                <a:latin typeface="Verdana" panose="020B0604030504040204" pitchFamily="34" charset="0"/>
                <a:ea typeface="Verdana" panose="020B0604030504040204" pitchFamily="34" charset="0"/>
              </a:rPr>
              <a:t>Alain MAINGRAUD </a:t>
            </a:r>
          </a:p>
          <a:p>
            <a:pPr marL="0" indent="0" algn="r">
              <a:buNone/>
            </a:pPr>
            <a:r>
              <a:rPr lang="fr-FR" sz="6400" dirty="0">
                <a:latin typeface="Verdana" panose="020B0604030504040204" pitchFamily="34" charset="0"/>
                <a:ea typeface="Verdana" panose="020B0604030504040204" pitchFamily="34" charset="0"/>
              </a:rPr>
              <a:t>                                                                             Président EHTC</a:t>
            </a:r>
          </a:p>
          <a:p>
            <a:pPr marL="0" indent="0">
              <a:buNone/>
            </a:pPr>
            <a:endParaRPr lang="fr-FR" dirty="0"/>
          </a:p>
        </p:txBody>
      </p:sp>
    </p:spTree>
    <p:extLst>
      <p:ext uri="{BB962C8B-B14F-4D97-AF65-F5344CB8AC3E}">
        <p14:creationId xmlns:p14="http://schemas.microsoft.com/office/powerpoint/2010/main" val="166037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66EE6D7-A1F4-48A1-8082-45B308690909}"/>
              </a:ext>
            </a:extLst>
          </p:cNvPr>
          <p:cNvSpPr>
            <a:spLocks noGrp="1"/>
          </p:cNvSpPr>
          <p:nvPr>
            <p:ph type="title"/>
          </p:nvPr>
        </p:nvSpPr>
        <p:spPr>
          <a:xfrm>
            <a:off x="838200" y="365126"/>
            <a:ext cx="10515600" cy="666750"/>
          </a:xfrm>
        </p:spPr>
        <p:txBody>
          <a:bodyPr>
            <a:normAutofit fontScale="90000"/>
          </a:bodyPr>
          <a:lstStyle/>
          <a:p>
            <a:r>
              <a:rPr lang="fr-FR" sz="4900" b="1" dirty="0">
                <a:solidFill>
                  <a:srgbClr val="0070C0"/>
                </a:solidFill>
              </a:rPr>
              <a:t>15 – Carte muette </a:t>
            </a:r>
            <a:r>
              <a:rPr lang="fr-FR" sz="4000" b="1" dirty="0">
                <a:solidFill>
                  <a:srgbClr val="0070C0"/>
                </a:solidFill>
              </a:rPr>
              <a:t>(</a:t>
            </a:r>
            <a:r>
              <a:rPr lang="fr-FR" sz="3100" b="1" i="1" dirty="0">
                <a:solidFill>
                  <a:srgbClr val="0070C0"/>
                </a:solidFill>
              </a:rPr>
              <a:t>réservée aux experts </a:t>
            </a:r>
            <a:r>
              <a:rPr lang="fr-FR" dirty="0"/>
              <a:t>)</a:t>
            </a:r>
          </a:p>
        </p:txBody>
      </p:sp>
      <p:sp>
        <p:nvSpPr>
          <p:cNvPr id="4" name="Espace réservé du contenu 3">
            <a:extLst>
              <a:ext uri="{FF2B5EF4-FFF2-40B4-BE49-F238E27FC236}">
                <a16:creationId xmlns:a16="http://schemas.microsoft.com/office/drawing/2014/main" id="{E3F77E2F-A0BA-4E9C-81F8-93B0AA5EAC8D}"/>
              </a:ext>
            </a:extLst>
          </p:cNvPr>
          <p:cNvSpPr>
            <a:spLocks noGrp="1"/>
          </p:cNvSpPr>
          <p:nvPr>
            <p:ph sz="half" idx="1"/>
          </p:nvPr>
        </p:nvSpPr>
        <p:spPr/>
        <p:txBody>
          <a:bodyPr>
            <a:normAutofit fontScale="25000" lnSpcReduction="20000"/>
          </a:bodyPr>
          <a:lstStyle/>
          <a:p>
            <a:pPr marL="0" indent="0">
              <a:buNone/>
            </a:pPr>
            <a:endParaRPr lang="fr-FR" dirty="0"/>
          </a:p>
          <a:p>
            <a:pPr marL="0" indent="0">
              <a:buNone/>
            </a:pPr>
            <a:endParaRPr lang="fr-FR" dirty="0"/>
          </a:p>
        </p:txBody>
      </p:sp>
      <p:sp>
        <p:nvSpPr>
          <p:cNvPr id="9" name="Espace réservé du contenu 8">
            <a:extLst>
              <a:ext uri="{FF2B5EF4-FFF2-40B4-BE49-F238E27FC236}">
                <a16:creationId xmlns:a16="http://schemas.microsoft.com/office/drawing/2014/main" id="{12D0F38F-0599-4F1D-ABBC-A0230339D469}"/>
              </a:ext>
            </a:extLst>
          </p:cNvPr>
          <p:cNvSpPr>
            <a:spLocks noGrp="1"/>
          </p:cNvSpPr>
          <p:nvPr>
            <p:ph sz="half" idx="2"/>
          </p:nvPr>
        </p:nvSpPr>
        <p:spPr>
          <a:xfrm>
            <a:off x="6019800" y="1201272"/>
            <a:ext cx="5796280" cy="5460998"/>
          </a:xfrm>
        </p:spPr>
        <p:txBody>
          <a:bodyPr>
            <a:normAutofit fontScale="25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8000" b="1" i="0" u="none" strike="noStrike" kern="1200" cap="none" spc="0" normalizeH="0" baseline="0" noProof="0" dirty="0">
                <a:ln>
                  <a:noFill/>
                </a:ln>
                <a:solidFill>
                  <a:srgbClr val="FF0000"/>
                </a:solidFill>
                <a:effectLst/>
                <a:uLnTx/>
                <a:uFillTx/>
                <a:ea typeface="+mn-ea"/>
                <a:cs typeface="+mn-cs"/>
              </a:rPr>
              <a:t>Comment ça marche…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 tracé du parcours est donné sur papier ou directement sur un calque qui est à reporter sur la carte fournie par l’organisateur (échelle 100:000, 50/000 ou 25:000).</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 parcours est découpé en segments qui sont à raccorder les uns aux autres sur la carte.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Les segments sont numérotés (ou pas) dans l’ordre à reporter. La plupart du temps, le sens de circulation est indiqué par une lettre à chaque bout du segment dans l’ordre alphabétique: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56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5600" dirty="0">
              <a:solidFill>
                <a:srgbClr val="000000"/>
              </a:solidFil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0000"/>
                </a:solidFill>
                <a:effectLst/>
                <a:uLnTx/>
                <a:uFillTx/>
                <a:ea typeface="+mn-ea"/>
                <a:cs typeface="+mn-cs"/>
              </a:rPr>
              <a:t>Pièges à éviter: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Les segments peuvent n’avoir </a:t>
            </a:r>
            <a:r>
              <a:rPr kumimoji="0" lang="fr-FR" sz="6400" b="0" i="0" u="none" strike="noStrike" kern="1200" cap="none" spc="0" normalizeH="0" baseline="0" noProof="0" dirty="0">
                <a:ln>
                  <a:noFill/>
                </a:ln>
                <a:solidFill>
                  <a:srgbClr val="C00000"/>
                </a:solidFill>
                <a:effectLst/>
                <a:uLnTx/>
                <a:uFillTx/>
                <a:ea typeface="+mn-ea"/>
                <a:cs typeface="+mn-cs"/>
              </a:rPr>
              <a:t>qu’une seule indication de début ou de fin </a:t>
            </a:r>
            <a:r>
              <a:rPr kumimoji="0" lang="fr-FR" sz="6400" b="0" i="0" u="none" strike="noStrike" kern="1200" cap="none" spc="0" normalizeH="0" baseline="0" noProof="0" dirty="0">
                <a:ln>
                  <a:noFill/>
                </a:ln>
                <a:solidFill>
                  <a:srgbClr val="000000"/>
                </a:solidFill>
                <a:effectLst/>
                <a:uLnTx/>
                <a:uFillTx/>
                <a:ea typeface="+mn-ea"/>
                <a:cs typeface="+mn-cs"/>
              </a:rPr>
              <a:t>(1 seule lettre) ou pas du tout…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0" i="0" u="none" strike="noStrike" kern="1200" cap="none" spc="0" normalizeH="0" baseline="0" noProof="0" dirty="0">
              <a:ln>
                <a:noFill/>
              </a:ln>
              <a:solidFill>
                <a:srgbClr val="000000"/>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C00000"/>
                </a:solidFill>
                <a:effectLst/>
                <a:uLnTx/>
                <a:uFillTx/>
                <a:ea typeface="+mn-ea"/>
                <a:cs typeface="+mn-cs"/>
              </a:rPr>
              <a:t>Il peut y avoir de voies ne figurant pas sur la carte (indiquées </a:t>
            </a:r>
            <a:r>
              <a:rPr kumimoji="0" lang="fr-FR" sz="6400" b="1" i="0" u="none" strike="noStrike" kern="1200" cap="none" spc="0" normalizeH="0" baseline="0" noProof="0" dirty="0">
                <a:ln>
                  <a:noFill/>
                </a:ln>
                <a:solidFill>
                  <a:srgbClr val="C00000"/>
                </a:solidFill>
                <a:effectLst/>
                <a:uLnTx/>
                <a:uFillTx/>
                <a:ea typeface="+mn-ea"/>
                <a:cs typeface="+mn-cs"/>
              </a:rPr>
              <a:t>NFC</a:t>
            </a:r>
            <a:r>
              <a:rPr kumimoji="0" lang="fr-FR" sz="6400" b="0" i="0" u="none" strike="noStrike" kern="1200" cap="none" spc="0" normalizeH="0" baseline="0" noProof="0" dirty="0">
                <a:ln>
                  <a:noFill/>
                </a:ln>
                <a:solidFill>
                  <a:srgbClr val="C00000"/>
                </a:solidFill>
                <a:effectLst/>
                <a:uLnTx/>
                <a:uFillTx/>
                <a:ea typeface="+mn-ea"/>
                <a:cs typeface="+mn-cs"/>
              </a:rPr>
              <a:t>). </a:t>
            </a:r>
            <a:r>
              <a:rPr kumimoji="0" lang="fr-FR" sz="6400" b="0" i="0" u="none" strike="noStrike" kern="1200" cap="none" spc="0" normalizeH="0" baseline="0" noProof="0" dirty="0">
                <a:ln>
                  <a:noFill/>
                </a:ln>
                <a:solidFill>
                  <a:srgbClr val="000000"/>
                </a:solidFill>
                <a:effectLst/>
                <a:uLnTx/>
                <a:uFillTx/>
                <a:ea typeface="+mn-ea"/>
                <a:cs typeface="+mn-cs"/>
              </a:rPr>
              <a:t>Reporter le tracé exact.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6400" b="1" i="0" u="none" strike="noStrike" kern="1200" cap="none" spc="0" normalizeH="0" baseline="0" noProof="0" dirty="0">
              <a:ln>
                <a:noFill/>
              </a:ln>
              <a:solidFill>
                <a:srgbClr val="D67B19">
                  <a:lumMod val="50000"/>
                </a:srgbClr>
              </a:solidFill>
              <a:effectLst/>
              <a:uLnTx/>
              <a:uFillTx/>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6400" b="0" i="0" u="none" strike="noStrike" kern="1200" cap="none" spc="0" normalizeH="0" baseline="0" noProof="0" dirty="0">
                <a:ln>
                  <a:noFill/>
                </a:ln>
                <a:solidFill>
                  <a:srgbClr val="000000"/>
                </a:solidFill>
                <a:effectLst/>
                <a:uLnTx/>
                <a:uFillTx/>
                <a:ea typeface="+mn-ea"/>
                <a:cs typeface="+mn-cs"/>
              </a:rPr>
              <a:t>Lorsqu’on utilise  des cartes différentes avec </a:t>
            </a:r>
            <a:r>
              <a:rPr kumimoji="0" lang="fr-FR" sz="6400" b="0" i="0" u="none" strike="noStrike" kern="1200" cap="none" spc="0" normalizeH="0" baseline="0" noProof="0" dirty="0">
                <a:ln>
                  <a:noFill/>
                </a:ln>
                <a:solidFill>
                  <a:srgbClr val="C00000"/>
                </a:solidFill>
                <a:effectLst/>
                <a:uLnTx/>
                <a:uFillTx/>
                <a:ea typeface="+mn-ea"/>
                <a:cs typeface="+mn-cs"/>
              </a:rPr>
              <a:t>des échelles différentes </a:t>
            </a:r>
            <a:r>
              <a:rPr kumimoji="0" lang="fr-FR" sz="6400" b="0" i="0" u="none" strike="noStrike" kern="1200" cap="none" spc="0" normalizeH="0" baseline="0" noProof="0" dirty="0">
                <a:ln>
                  <a:noFill/>
                </a:ln>
                <a:solidFill>
                  <a:srgbClr val="000000"/>
                </a:solidFill>
                <a:effectLst/>
                <a:uLnTx/>
                <a:uFillTx/>
                <a:ea typeface="+mn-ea"/>
                <a:cs typeface="+mn-cs"/>
              </a:rPr>
              <a:t>(ex 100:000ème et 50:000ème), bien s’assurer de prendre la bonne échelle si ce n’est pas indiqué.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8000" b="0" i="0" u="none" strike="noStrike" kern="1200" cap="none" spc="0" normalizeH="0" baseline="0" noProof="0" dirty="0">
              <a:ln>
                <a:noFill/>
              </a:ln>
              <a:solidFill>
                <a:srgbClr val="000000"/>
              </a:solidFill>
              <a:effectLst/>
              <a:uLnTx/>
              <a:uFillTx/>
              <a:ea typeface="+mn-ea"/>
              <a:cs typeface="+mn-cs"/>
            </a:endParaRPr>
          </a:p>
          <a:p>
            <a:endParaRPr lang="fr-FR" dirty="0"/>
          </a:p>
        </p:txBody>
      </p:sp>
      <p:pic>
        <p:nvPicPr>
          <p:cNvPr id="6" name="Image 5">
            <a:extLst>
              <a:ext uri="{FF2B5EF4-FFF2-40B4-BE49-F238E27FC236}">
                <a16:creationId xmlns:a16="http://schemas.microsoft.com/office/drawing/2014/main" id="{D9A28368-F529-4102-BA89-61EAEFD0CDCA}"/>
              </a:ext>
            </a:extLst>
          </p:cNvPr>
          <p:cNvPicPr>
            <a:picLocks noChangeAspect="1"/>
          </p:cNvPicPr>
          <p:nvPr/>
        </p:nvPicPr>
        <p:blipFill>
          <a:blip r:embed="rId2"/>
          <a:stretch>
            <a:fillRect/>
          </a:stretch>
        </p:blipFill>
        <p:spPr>
          <a:xfrm>
            <a:off x="10633324" y="365126"/>
            <a:ext cx="1182756" cy="1296756"/>
          </a:xfrm>
          <a:prstGeom prst="rect">
            <a:avLst/>
          </a:prstGeom>
        </p:spPr>
      </p:pic>
      <p:pic>
        <p:nvPicPr>
          <p:cNvPr id="11" name="Image 10">
            <a:extLst>
              <a:ext uri="{FF2B5EF4-FFF2-40B4-BE49-F238E27FC236}">
                <a16:creationId xmlns:a16="http://schemas.microsoft.com/office/drawing/2014/main" id="{17C9BEA9-D910-4180-A06B-E0552B353638}"/>
              </a:ext>
            </a:extLst>
          </p:cNvPr>
          <p:cNvPicPr>
            <a:picLocks noChangeAspect="1"/>
          </p:cNvPicPr>
          <p:nvPr/>
        </p:nvPicPr>
        <p:blipFill>
          <a:blip r:embed="rId3"/>
          <a:stretch>
            <a:fillRect/>
          </a:stretch>
        </p:blipFill>
        <p:spPr>
          <a:xfrm>
            <a:off x="762000" y="1087740"/>
            <a:ext cx="5334000" cy="5688061"/>
          </a:xfrm>
          <a:prstGeom prst="rect">
            <a:avLst/>
          </a:prstGeom>
        </p:spPr>
      </p:pic>
      <p:pic>
        <p:nvPicPr>
          <p:cNvPr id="13" name="Image 12">
            <a:extLst>
              <a:ext uri="{FF2B5EF4-FFF2-40B4-BE49-F238E27FC236}">
                <a16:creationId xmlns:a16="http://schemas.microsoft.com/office/drawing/2014/main" id="{A59C4F50-8895-47D3-959D-9E678497BA69}"/>
              </a:ext>
            </a:extLst>
          </p:cNvPr>
          <p:cNvPicPr>
            <a:picLocks noChangeAspect="1"/>
          </p:cNvPicPr>
          <p:nvPr/>
        </p:nvPicPr>
        <p:blipFill>
          <a:blip r:embed="rId4"/>
          <a:stretch>
            <a:fillRect/>
          </a:stretch>
        </p:blipFill>
        <p:spPr>
          <a:xfrm>
            <a:off x="6096000" y="3667919"/>
            <a:ext cx="3552825" cy="666750"/>
          </a:xfrm>
          <a:prstGeom prst="rect">
            <a:avLst/>
          </a:prstGeom>
        </p:spPr>
      </p:pic>
    </p:spTree>
    <p:extLst>
      <p:ext uri="{BB962C8B-B14F-4D97-AF65-F5344CB8AC3E}">
        <p14:creationId xmlns:p14="http://schemas.microsoft.com/office/powerpoint/2010/main" val="125650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BA5122-00E0-426C-B496-E1031603E2CE}"/>
              </a:ext>
            </a:extLst>
          </p:cNvPr>
          <p:cNvSpPr>
            <a:spLocks noGrp="1"/>
          </p:cNvSpPr>
          <p:nvPr>
            <p:ph type="title"/>
          </p:nvPr>
        </p:nvSpPr>
        <p:spPr/>
        <p:txBody>
          <a:bodyPr/>
          <a:lstStyle/>
          <a:p>
            <a:r>
              <a:rPr lang="fr-FR" b="1" dirty="0">
                <a:solidFill>
                  <a:srgbClr val="0070C0"/>
                </a:solidFill>
              </a:rPr>
              <a:t>Mes notes personnelles</a:t>
            </a:r>
          </a:p>
        </p:txBody>
      </p:sp>
      <p:pic>
        <p:nvPicPr>
          <p:cNvPr id="6" name="Image 5">
            <a:extLst>
              <a:ext uri="{FF2B5EF4-FFF2-40B4-BE49-F238E27FC236}">
                <a16:creationId xmlns:a16="http://schemas.microsoft.com/office/drawing/2014/main" id="{CE8F5B37-ABC2-4D7D-9B88-8DDC82417673}"/>
              </a:ext>
            </a:extLst>
          </p:cNvPr>
          <p:cNvPicPr>
            <a:picLocks noChangeAspect="1"/>
          </p:cNvPicPr>
          <p:nvPr/>
        </p:nvPicPr>
        <p:blipFill>
          <a:blip r:embed="rId2"/>
          <a:stretch>
            <a:fillRect/>
          </a:stretch>
        </p:blipFill>
        <p:spPr>
          <a:xfrm>
            <a:off x="9830149" y="274087"/>
            <a:ext cx="1518036" cy="1670449"/>
          </a:xfrm>
          <a:prstGeom prst="rect">
            <a:avLst/>
          </a:prstGeom>
        </p:spPr>
      </p:pic>
    </p:spTree>
    <p:extLst>
      <p:ext uri="{BB962C8B-B14F-4D97-AF65-F5344CB8AC3E}">
        <p14:creationId xmlns:p14="http://schemas.microsoft.com/office/powerpoint/2010/main" val="295905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B2C73-1F99-4A29-B0D8-9F55F7553843}"/>
              </a:ext>
            </a:extLst>
          </p:cNvPr>
          <p:cNvSpPr>
            <a:spLocks noGrp="1"/>
          </p:cNvSpPr>
          <p:nvPr>
            <p:ph type="title" idx="4294967295"/>
          </p:nvPr>
        </p:nvSpPr>
        <p:spPr>
          <a:xfrm>
            <a:off x="1422400" y="1492250"/>
            <a:ext cx="10337478" cy="4792803"/>
          </a:xfrm>
        </p:spPr>
        <p:txBody>
          <a:bodyPr>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fr-FR" dirty="0"/>
            </a:br>
            <a:br>
              <a:rPr lang="fr-FR" dirty="0"/>
            </a:br>
            <a:br>
              <a:rPr lang="fr-FR" dirty="0"/>
            </a:br>
            <a:br>
              <a:rPr lang="fr-FR" dirty="0"/>
            </a:br>
            <a:br>
              <a:rPr lang="fr-FR" dirty="0"/>
            </a:br>
            <a:br>
              <a:rPr lang="fr-FR" dirty="0"/>
            </a:br>
            <a:br>
              <a:rPr lang="fr-FR" dirty="0"/>
            </a:br>
            <a:br>
              <a:rPr lang="fr-FR" dirty="0"/>
            </a:br>
            <a:r>
              <a:rPr lang="fr-FR" sz="6700" b="1" dirty="0">
                <a:solidFill>
                  <a:srgbClr val="0070C0"/>
                </a:solidFill>
              </a:rPr>
              <a:t>MERCI DE VOTRE ATTENTION</a:t>
            </a:r>
            <a:br>
              <a:rPr lang="fr-FR" sz="4900" b="1" dirty="0">
                <a:solidFill>
                  <a:srgbClr val="0070C0"/>
                </a:solidFill>
              </a:rPr>
            </a:br>
            <a:br>
              <a:rPr lang="fr-FR" sz="4900" b="1" dirty="0">
                <a:solidFill>
                  <a:srgbClr val="0070C0"/>
                </a:solidFill>
              </a:rPr>
            </a:br>
            <a:r>
              <a:rPr lang="fr-FR" sz="4000" i="1" dirty="0"/>
              <a:t>Vos suggestions sont les bienvenues</a:t>
            </a:r>
            <a:br>
              <a:rPr lang="fr-FR" sz="4000" i="1" dirty="0"/>
            </a:br>
            <a:br>
              <a:rPr lang="fr-FR" sz="4000" i="1" dirty="0"/>
            </a:br>
            <a:r>
              <a:rPr kumimoji="0" lang="fr-FR" sz="2400" b="1" i="0" u="none" strike="noStrike" kern="1200" cap="none" spc="0" normalizeH="0" baseline="0" noProof="0" dirty="0">
                <a:ln>
                  <a:noFill/>
                </a:ln>
                <a:solidFill>
                  <a:prstClr val="black"/>
                </a:solidFill>
                <a:effectLst/>
                <a:uLnTx/>
                <a:uFillTx/>
                <a:latin typeface="Verdana"/>
                <a:ea typeface="+mn-ea"/>
                <a:cs typeface="+mn-cs"/>
              </a:rPr>
              <a:t>Visitez notre site : </a:t>
            </a:r>
            <a:r>
              <a:rPr kumimoji="0" lang="fr-FR" sz="2400" b="1" i="1" u="none" strike="noStrike" kern="1200" cap="none" spc="0" normalizeH="0" baseline="0" noProof="0" dirty="0">
                <a:ln>
                  <a:noFill/>
                </a:ln>
                <a:solidFill>
                  <a:srgbClr val="0070C0"/>
                </a:solidFill>
                <a:effectLst/>
                <a:uLnTx/>
                <a:uFillTx/>
                <a:latin typeface="Verdana"/>
                <a:ea typeface="+mn-ea"/>
                <a:cs typeface="+mn-cs"/>
              </a:rPr>
              <a:t>ehtc.fr</a:t>
            </a:r>
            <a:br>
              <a:rPr kumimoji="0" lang="fr-FR" sz="2400" b="1" i="1" u="none" strike="noStrike" kern="1200" cap="none" spc="0" normalizeH="0" baseline="0" noProof="0" dirty="0">
                <a:ln>
                  <a:noFill/>
                </a:ln>
                <a:solidFill>
                  <a:srgbClr val="0070C0"/>
                </a:solidFill>
                <a:effectLst/>
                <a:uLnTx/>
                <a:uFillTx/>
                <a:latin typeface="Verdana"/>
                <a:ea typeface="+mn-ea"/>
                <a:cs typeface="+mn-cs"/>
              </a:rPr>
            </a:br>
            <a:br>
              <a:rPr lang="fr-FR" sz="5400" dirty="0"/>
            </a:br>
            <a:br>
              <a:rPr lang="fr-FR" sz="4900" b="1" dirty="0">
                <a:solidFill>
                  <a:srgbClr val="0070C0"/>
                </a:solidFill>
              </a:rPr>
            </a:br>
            <a:br>
              <a:rPr lang="fr-FR" sz="4900" b="1" dirty="0">
                <a:solidFill>
                  <a:srgbClr val="0070C0"/>
                </a:solidFill>
              </a:rPr>
            </a:br>
            <a:br>
              <a:rPr lang="fr-FR" sz="4900" b="1" dirty="0">
                <a:solidFill>
                  <a:srgbClr val="0070C0"/>
                </a:solidFill>
              </a:rPr>
            </a:br>
            <a:br>
              <a:rPr lang="fr-FR" dirty="0"/>
            </a:br>
            <a:endParaRPr lang="fr-FR" dirty="0"/>
          </a:p>
        </p:txBody>
      </p:sp>
      <p:pic>
        <p:nvPicPr>
          <p:cNvPr id="6" name="Image 5">
            <a:extLst>
              <a:ext uri="{FF2B5EF4-FFF2-40B4-BE49-F238E27FC236}">
                <a16:creationId xmlns:a16="http://schemas.microsoft.com/office/drawing/2014/main" id="{5E7FC820-1709-43D9-84FC-D6AF5C334B7D}"/>
              </a:ext>
            </a:extLst>
          </p:cNvPr>
          <p:cNvPicPr>
            <a:picLocks noChangeAspect="1"/>
          </p:cNvPicPr>
          <p:nvPr/>
        </p:nvPicPr>
        <p:blipFill>
          <a:blip r:embed="rId2"/>
          <a:stretch>
            <a:fillRect/>
          </a:stretch>
        </p:blipFill>
        <p:spPr>
          <a:xfrm>
            <a:off x="987825" y="657025"/>
            <a:ext cx="2053610" cy="2259795"/>
          </a:xfrm>
          <a:prstGeom prst="rect">
            <a:avLst/>
          </a:prstGeom>
        </p:spPr>
      </p:pic>
    </p:spTree>
    <p:extLst>
      <p:ext uri="{BB962C8B-B14F-4D97-AF65-F5344CB8AC3E}">
        <p14:creationId xmlns:p14="http://schemas.microsoft.com/office/powerpoint/2010/main" val="27867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F1FF4A-E994-4AF6-8994-30F2156B8F68}"/>
              </a:ext>
            </a:extLst>
          </p:cNvPr>
          <p:cNvSpPr>
            <a:spLocks noGrp="1"/>
          </p:cNvSpPr>
          <p:nvPr>
            <p:ph type="title"/>
          </p:nvPr>
        </p:nvSpPr>
        <p:spPr/>
        <p:txBody>
          <a:bodyPr/>
          <a:lstStyle/>
          <a:p>
            <a:r>
              <a:rPr lang="fr-FR" b="1" dirty="0">
                <a:solidFill>
                  <a:srgbClr val="0070C0"/>
                </a:solidFill>
              </a:rPr>
              <a:t>SOMMAIRE</a:t>
            </a:r>
          </a:p>
        </p:txBody>
      </p:sp>
      <p:sp>
        <p:nvSpPr>
          <p:cNvPr id="3" name="Espace réservé du contenu 2">
            <a:extLst>
              <a:ext uri="{FF2B5EF4-FFF2-40B4-BE49-F238E27FC236}">
                <a16:creationId xmlns:a16="http://schemas.microsoft.com/office/drawing/2014/main" id="{914B48A3-0CD7-4126-8532-6ABF33C9AB07}"/>
              </a:ext>
            </a:extLst>
          </p:cNvPr>
          <p:cNvSpPr>
            <a:spLocks noGrp="1"/>
          </p:cNvSpPr>
          <p:nvPr>
            <p:ph idx="1"/>
          </p:nvPr>
        </p:nvSpPr>
        <p:spPr>
          <a:xfrm>
            <a:off x="838200" y="1386038"/>
            <a:ext cx="10515600" cy="5106837"/>
          </a:xfrm>
        </p:spPr>
        <p:txBody>
          <a:bodyPr>
            <a:normAutofit fontScale="85000" lnSpcReduction="20000"/>
          </a:bodyPr>
          <a:lstStyle/>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Sécurité et le code de la route</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Les différentes épreuves </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Règles de signalisation et balisage / Pénalités</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Road book </a:t>
            </a:r>
            <a:endParaRPr kumimoji="0" lang="fr-FR" altLang="fr-FR" sz="120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Carnet de route</a:t>
            </a:r>
            <a:endParaRPr kumimoji="0" lang="fr-FR" altLang="fr-FR" sz="10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Pénalités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métré (FM)</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Zone de régularité (parcours à moyenne contrôlée) </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 Fléché droit (FD)</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Mille </a:t>
            </a:r>
            <a:r>
              <a:rPr lang="fr-FR" altLang="fr-FR" sz="1800" dirty="0">
                <a:latin typeface="Verdana" panose="020B0604030504040204" pitchFamily="34" charset="0"/>
              </a:rPr>
              <a:t>S</a:t>
            </a: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ources (FMS)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Horloge </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Fléché Points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Carte tracée</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lang="fr-FR" altLang="fr-FR" sz="1800" dirty="0">
                <a:latin typeface="Verdana" panose="020B0604030504040204" pitchFamily="34" charset="0"/>
              </a:rPr>
              <a:t>Fléché Allemand (réservé aux experts)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Carte muette (réservée aux experts)</a:t>
            </a:r>
          </a:p>
          <a:p>
            <a:pPr marL="0" marR="0" lvl="0" indent="0" algn="l" defTabSz="914400" rtl="0" eaLnBrk="1" fontAlgn="base" latinLnBrk="0" hangingPunct="1">
              <a:lnSpc>
                <a:spcPct val="150000"/>
              </a:lnSpc>
              <a:spcBef>
                <a:spcPct val="0"/>
              </a:spcBef>
              <a:spcAft>
                <a:spcPct val="0"/>
              </a:spcAft>
              <a:buClrTx/>
              <a:buSzTx/>
              <a:buFont typeface="Verdana" panose="020B0604030504040204" pitchFamily="34" charset="0"/>
              <a:buAutoNum type="arabicPeriod"/>
              <a:tabLst/>
              <a:defRPr/>
            </a:pPr>
            <a:r>
              <a:rPr kumimoji="0" lang="fr-FR" altLang="fr-FR" sz="1800" b="0" i="0" u="none" strike="noStrike" kern="1200" cap="none" spc="0" normalizeH="0" baseline="0" noProof="0" dirty="0">
                <a:ln>
                  <a:noFill/>
                </a:ln>
                <a:effectLst/>
                <a:uLnTx/>
                <a:uFillTx/>
                <a:latin typeface="Verdana" panose="020B0604030504040204" pitchFamily="34" charset="0"/>
                <a:ea typeface="+mn-ea"/>
                <a:cs typeface="+mn-cs"/>
              </a:rPr>
              <a:t>Mes notes personnelles</a:t>
            </a:r>
          </a:p>
          <a:p>
            <a:pPr marL="0" indent="0">
              <a:buNone/>
            </a:pPr>
            <a:endParaRPr lang="fr-FR" dirty="0"/>
          </a:p>
        </p:txBody>
      </p:sp>
      <p:pic>
        <p:nvPicPr>
          <p:cNvPr id="5" name="Image 4">
            <a:extLst>
              <a:ext uri="{FF2B5EF4-FFF2-40B4-BE49-F238E27FC236}">
                <a16:creationId xmlns:a16="http://schemas.microsoft.com/office/drawing/2014/main" id="{C9B0C1EA-7853-4E94-8FEB-B997F7473271}"/>
              </a:ext>
            </a:extLst>
          </p:cNvPr>
          <p:cNvPicPr>
            <a:picLocks noChangeAspect="1"/>
          </p:cNvPicPr>
          <p:nvPr/>
        </p:nvPicPr>
        <p:blipFill>
          <a:blip r:embed="rId2"/>
          <a:stretch>
            <a:fillRect/>
          </a:stretch>
        </p:blipFill>
        <p:spPr>
          <a:xfrm>
            <a:off x="9855200" y="136734"/>
            <a:ext cx="1498600" cy="1661400"/>
          </a:xfrm>
          <a:prstGeom prst="rect">
            <a:avLst/>
          </a:prstGeom>
        </p:spPr>
      </p:pic>
    </p:spTree>
    <p:extLst>
      <p:ext uri="{BB962C8B-B14F-4D97-AF65-F5344CB8AC3E}">
        <p14:creationId xmlns:p14="http://schemas.microsoft.com/office/powerpoint/2010/main" val="304316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C21A43-D91E-48F9-8A35-244F29029844}"/>
              </a:ext>
            </a:extLst>
          </p:cNvPr>
          <p:cNvSpPr>
            <a:spLocks noGrp="1"/>
          </p:cNvSpPr>
          <p:nvPr>
            <p:ph type="title"/>
          </p:nvPr>
        </p:nvSpPr>
        <p:spPr/>
        <p:txBody>
          <a:bodyPr/>
          <a:lstStyle/>
          <a:p>
            <a:r>
              <a:rPr lang="fr-FR" b="1" dirty="0">
                <a:solidFill>
                  <a:srgbClr val="0070C0"/>
                </a:solidFill>
              </a:rPr>
              <a:t>1- Sécurité et code de la route</a:t>
            </a:r>
          </a:p>
        </p:txBody>
      </p:sp>
      <p:sp>
        <p:nvSpPr>
          <p:cNvPr id="3" name="Espace réservé du contenu 2">
            <a:extLst>
              <a:ext uri="{FF2B5EF4-FFF2-40B4-BE49-F238E27FC236}">
                <a16:creationId xmlns:a16="http://schemas.microsoft.com/office/drawing/2014/main" id="{742735B0-08E1-411C-B330-07A8FCAE51CA}"/>
              </a:ext>
            </a:extLst>
          </p:cNvPr>
          <p:cNvSpPr>
            <a:spLocks noGrp="1"/>
          </p:cNvSpPr>
          <p:nvPr>
            <p:ph idx="1"/>
          </p:nvPr>
        </p:nvSpPr>
        <p:spPr/>
        <p:txBody>
          <a:bodyPr>
            <a:normAutofit lnSpcReduction="10000"/>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IMPORTANT !!</a:t>
            </a:r>
            <a:r>
              <a:rPr kumimoji="0" lang="fr-FR" altLang="fr-FR" sz="20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nos rallyes ne sont pas des épreuves sportives, mais des activités de loisirs soumises à autorisations préfectorales.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 plus important, votre </a:t>
            </a: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Sécurité</a:t>
            </a:r>
            <a:r>
              <a:rPr kumimoji="0" lang="fr-FR" altLang="fr-FR" sz="1800" b="1"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et aussi celle des autres participants et usagers des routes que nous empruntons! Ces épreuves se font sur route ouverte, donc rappelons les consignes.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CODE DE LA ROUTE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Obligation de respecter strictement le code de la route et tout particulièrement la vitesse maximum autorisée dans les traversées de zones habitées. Respectez également l’environnement afin de préserver la nature des lieux que vous allez traverser.</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EQUIPEMENT DES VEHICULES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véhicules doivent être conformes à la législation routière et munis des équipements de sécurité (gilets fluo et triangle de signalisation). Vous devez avoir avec vous votre permis de conduire, carte grise, assurance du véhicule et l’attestation de contrôle technique qui peuvent vous être demandés au départ.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Seuls les pneumatiques conformes à un usage routier sont admis.</a:t>
            </a:r>
          </a:p>
          <a:p>
            <a:endParaRPr lang="fr-FR" dirty="0"/>
          </a:p>
        </p:txBody>
      </p:sp>
      <p:pic>
        <p:nvPicPr>
          <p:cNvPr id="5" name="Image 4">
            <a:extLst>
              <a:ext uri="{FF2B5EF4-FFF2-40B4-BE49-F238E27FC236}">
                <a16:creationId xmlns:a16="http://schemas.microsoft.com/office/drawing/2014/main" id="{36F33798-76E4-4D11-BDDF-99DA77E61BB0}"/>
              </a:ext>
            </a:extLst>
          </p:cNvPr>
          <p:cNvPicPr>
            <a:picLocks noChangeAspect="1"/>
          </p:cNvPicPr>
          <p:nvPr/>
        </p:nvPicPr>
        <p:blipFill>
          <a:blip r:embed="rId2"/>
          <a:stretch>
            <a:fillRect/>
          </a:stretch>
        </p:blipFill>
        <p:spPr>
          <a:xfrm>
            <a:off x="9854054" y="195730"/>
            <a:ext cx="1499746" cy="1664352"/>
          </a:xfrm>
          <a:prstGeom prst="rect">
            <a:avLst/>
          </a:prstGeom>
        </p:spPr>
      </p:pic>
    </p:spTree>
    <p:extLst>
      <p:ext uri="{BB962C8B-B14F-4D97-AF65-F5344CB8AC3E}">
        <p14:creationId xmlns:p14="http://schemas.microsoft.com/office/powerpoint/2010/main" val="410703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88248-DCF1-4678-AFD9-D810467F81EE}"/>
              </a:ext>
            </a:extLst>
          </p:cNvPr>
          <p:cNvSpPr>
            <a:spLocks noGrp="1"/>
          </p:cNvSpPr>
          <p:nvPr>
            <p:ph type="title"/>
          </p:nvPr>
        </p:nvSpPr>
        <p:spPr/>
        <p:txBody>
          <a:bodyPr/>
          <a:lstStyle/>
          <a:p>
            <a:r>
              <a:rPr lang="fr-FR" b="1" dirty="0">
                <a:solidFill>
                  <a:srgbClr val="0070C0"/>
                </a:solidFill>
              </a:rPr>
              <a:t>2- Les différentes épreuves</a:t>
            </a:r>
          </a:p>
        </p:txBody>
      </p:sp>
      <p:sp>
        <p:nvSpPr>
          <p:cNvPr id="3" name="Espace réservé du contenu 2">
            <a:extLst>
              <a:ext uri="{FF2B5EF4-FFF2-40B4-BE49-F238E27FC236}">
                <a16:creationId xmlns:a16="http://schemas.microsoft.com/office/drawing/2014/main" id="{B6E9C6D3-2043-4F15-A715-EC4ABE55D590}"/>
              </a:ext>
            </a:extLst>
          </p:cNvPr>
          <p:cNvSpPr>
            <a:spLocks noGrp="1"/>
          </p:cNvSpPr>
          <p:nvPr>
            <p:ph idx="1"/>
          </p:nvPr>
        </p:nvSpPr>
        <p:spPr>
          <a:xfrm>
            <a:off x="838200" y="1778677"/>
            <a:ext cx="10515600" cy="4398286"/>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rallyes historiques sont par définition réservés aux véhicules « anciens », mais pas uniquement et pas obligatoirement des voitures de compétition.</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lang="fr-FR" altLang="fr-FR" sz="1800" dirty="0">
                <a:solidFill>
                  <a:srgbClr val="575756"/>
                </a:solidFill>
                <a:latin typeface="Verdana" panose="020B0604030504040204" pitchFamily="34" charset="0"/>
              </a:rPr>
              <a:t>Un coefficient de pondération lié à la date de la première immatriculation et affecté au total des points de pénalités permettra de favoriser les voitures les plus anciennes.</a:t>
            </a:r>
            <a:endPar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None/>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Les principales épreuves rencontrées sont les suivantes:</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Cartographie</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 à partir d’un tracé secret à reproduire sur une carte, il existe aussi des cartes tracées directement fournies par l’organisateur.</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Road book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en diverses configurations, métré ou non métré,</a:t>
            </a: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8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Zone de test (parcours à moyenne contrôlée), </a:t>
            </a: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à moyenne fixe ou multi moyennes.</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0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srgbClr val="575756"/>
                </a:solidFill>
                <a:effectLst/>
                <a:uLnTx/>
                <a:uFillTx/>
                <a:latin typeface="Verdana" panose="020B0604030504040204" pitchFamily="34" charset="0"/>
                <a:ea typeface="+mn-ea"/>
                <a:cs typeface="+mn-cs"/>
              </a:rPr>
              <a:t>Afin de vérifier que les concurrents ont bien emprunté le bon parcours, des panneaux représentant des lettres, à mentionner sur le carnet de route, sont disposés sur le parcours. Ils sont appelés contrôles de passage (CP).  </a:t>
            </a:r>
          </a:p>
          <a:p>
            <a:endParaRPr lang="fr-FR" dirty="0"/>
          </a:p>
        </p:txBody>
      </p:sp>
      <p:pic>
        <p:nvPicPr>
          <p:cNvPr id="5" name="Image 4">
            <a:extLst>
              <a:ext uri="{FF2B5EF4-FFF2-40B4-BE49-F238E27FC236}">
                <a16:creationId xmlns:a16="http://schemas.microsoft.com/office/drawing/2014/main" id="{7E681DA5-FDA6-422E-AE35-8B0C023DB9B3}"/>
              </a:ext>
            </a:extLst>
          </p:cNvPr>
          <p:cNvPicPr>
            <a:picLocks noChangeAspect="1"/>
          </p:cNvPicPr>
          <p:nvPr/>
        </p:nvPicPr>
        <p:blipFill>
          <a:blip r:embed="rId2"/>
          <a:stretch>
            <a:fillRect/>
          </a:stretch>
        </p:blipFill>
        <p:spPr>
          <a:xfrm>
            <a:off x="9847957" y="277136"/>
            <a:ext cx="1505843" cy="1664352"/>
          </a:xfrm>
          <a:prstGeom prst="rect">
            <a:avLst/>
          </a:prstGeom>
        </p:spPr>
      </p:pic>
    </p:spTree>
    <p:extLst>
      <p:ext uri="{BB962C8B-B14F-4D97-AF65-F5344CB8AC3E}">
        <p14:creationId xmlns:p14="http://schemas.microsoft.com/office/powerpoint/2010/main" val="2674314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C38DE-DB98-4C80-8A60-DF373D7113A0}"/>
              </a:ext>
            </a:extLst>
          </p:cNvPr>
          <p:cNvSpPr>
            <a:spLocks noGrp="1"/>
          </p:cNvSpPr>
          <p:nvPr>
            <p:ph type="title"/>
          </p:nvPr>
        </p:nvSpPr>
        <p:spPr/>
        <p:txBody>
          <a:bodyPr/>
          <a:lstStyle/>
          <a:p>
            <a:r>
              <a:rPr lang="fr-FR" b="1">
                <a:solidFill>
                  <a:srgbClr val="0070C0"/>
                </a:solidFill>
              </a:rPr>
              <a:t>3- Règles de signalisation et balisage</a:t>
            </a:r>
            <a:endParaRPr lang="fr-FR" b="1" dirty="0">
              <a:solidFill>
                <a:srgbClr val="0070C0"/>
              </a:solidFill>
            </a:endParaRPr>
          </a:p>
        </p:txBody>
      </p:sp>
      <p:sp>
        <p:nvSpPr>
          <p:cNvPr id="6" name="Espace réservé du contenu 5">
            <a:extLst>
              <a:ext uri="{FF2B5EF4-FFF2-40B4-BE49-F238E27FC236}">
                <a16:creationId xmlns:a16="http://schemas.microsoft.com/office/drawing/2014/main" id="{2E5C8F27-7D72-4A82-8FBF-66878834494D}"/>
              </a:ext>
            </a:extLst>
          </p:cNvPr>
          <p:cNvSpPr>
            <a:spLocks noGrp="1"/>
          </p:cNvSpPr>
          <p:nvPr>
            <p:ph sz="half" idx="1"/>
          </p:nvPr>
        </p:nvSpPr>
        <p:spPr>
          <a:xfrm>
            <a:off x="838200" y="1511166"/>
            <a:ext cx="5181600" cy="5111015"/>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En différents points du parcours, les  organisateurs disposent sur le côté droit de la route différents types de contrôles: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De passage (CP): panneaux</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portant des lettres ou des chiffres que l’équipage doit relever au stylo à bille sur son carnet de route dans l’ordre chronologique indiqué. Les panneaux peuvent être précédés d’un fanion jaune</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De passage humains (CPH):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doit s’arrêter à hauteur de celui-ci pour faire viser son carnet de route. Ils sont précédés d’un fanion jaune + fanion rouge</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CH de départ</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reçoit son carnet de route et les documents nécessaires, et ne part qu’au signal du contrôleur,</a:t>
            </a:r>
          </a:p>
          <a:p>
            <a:pPr marL="0" marR="0" lvl="0" indent="0" algn="just" defTabSz="914400" rtl="0" eaLnBrk="1" fontAlgn="base" latinLnBrk="0" hangingPunct="1">
              <a:lnSpc>
                <a:spcPct val="100000"/>
              </a:lnSpc>
              <a:spcBef>
                <a:spcPct val="0"/>
              </a:spcBef>
              <a:spcAft>
                <a:spcPct val="0"/>
              </a:spcAft>
              <a:buClrTx/>
              <a:buSzTx/>
              <a:buFontTx/>
              <a:buChar char="-"/>
              <a:tabLst/>
              <a:defRPr/>
            </a:pPr>
            <a:endPar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Char char="-"/>
              <a:tabLst/>
              <a:defRPr/>
            </a:pPr>
            <a:r>
              <a:rPr kumimoji="0" lang="fr-FR" altLang="fr-FR" sz="1400" b="1"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CH d’arrivée</a:t>
            </a:r>
            <a:r>
              <a:rPr kumimoji="0" lang="fr-FR" altLang="fr-FR" sz="1400" b="0" i="0" u="none" strike="noStrike" kern="1200" cap="none" spc="0" normalizeH="0" baseline="0" noProof="0" dirty="0">
                <a:ln>
                  <a:noFill/>
                </a:ln>
                <a:solidFill>
                  <a:srgbClr val="0070C0"/>
                </a:solidFill>
                <a:effectLst/>
                <a:uLnTx/>
                <a:uFillTx/>
                <a:latin typeface="Verdana" panose="020B0604030504040204" pitchFamily="34" charset="0"/>
                <a:ea typeface="+mn-ea"/>
                <a:cs typeface="+mn-cs"/>
              </a:rPr>
              <a:t>: </a:t>
            </a: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l’équipage doit obligatoirement s’arrêter et remettre son carnet de route.</a:t>
            </a:r>
          </a:p>
          <a:p>
            <a:endParaRPr lang="fr-FR" dirty="0"/>
          </a:p>
        </p:txBody>
      </p:sp>
      <p:sp>
        <p:nvSpPr>
          <p:cNvPr id="7" name="Espace réservé du contenu 6">
            <a:extLst>
              <a:ext uri="{FF2B5EF4-FFF2-40B4-BE49-F238E27FC236}">
                <a16:creationId xmlns:a16="http://schemas.microsoft.com/office/drawing/2014/main" id="{8DC2388D-A3AB-45D9-AF1E-6A6B7475131E}"/>
              </a:ext>
            </a:extLst>
          </p:cNvPr>
          <p:cNvSpPr>
            <a:spLocks noGrp="1"/>
          </p:cNvSpPr>
          <p:nvPr>
            <p:ph sz="half" idx="2"/>
          </p:nvPr>
        </p:nvSpPr>
        <p:spPr>
          <a:xfrm>
            <a:off x="6172200" y="1857676"/>
            <a:ext cx="5181600" cy="4319287"/>
          </a:xfrm>
        </p:spPr>
        <p:txBody>
          <a:bodyPr>
            <a:norm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rPr>
              <a:t>Exemple de signalisation officielle FFSA-FIA qui ne concerne pas nos organisations, mais que vous pourrez éventuellement rencontrer sur d’autres épreuves.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fr-FR" sz="1400" b="0" i="0" u="none" strike="noStrike" kern="1200" cap="none" spc="0" normalizeH="0" baseline="0" noProof="0" dirty="0">
              <a:ln>
                <a:noFill/>
              </a:ln>
              <a:effectLst/>
              <a:uLnTx/>
              <a:uFillTx/>
              <a:latin typeface="Verdana" panose="020B0604030504040204" pitchFamily="34" charset="0"/>
              <a:ea typeface="+mn-ea"/>
              <a:cs typeface="+mn-cs"/>
            </a:endParaRPr>
          </a:p>
          <a:p>
            <a:endParaRPr lang="fr-FR" dirty="0"/>
          </a:p>
        </p:txBody>
      </p:sp>
      <p:pic>
        <p:nvPicPr>
          <p:cNvPr id="5" name="Image 4">
            <a:extLst>
              <a:ext uri="{FF2B5EF4-FFF2-40B4-BE49-F238E27FC236}">
                <a16:creationId xmlns:a16="http://schemas.microsoft.com/office/drawing/2014/main" id="{7F8D3E9F-3C46-49DA-A2E5-3DE115BF9A32}"/>
              </a:ext>
            </a:extLst>
          </p:cNvPr>
          <p:cNvPicPr>
            <a:picLocks noChangeAspect="1"/>
          </p:cNvPicPr>
          <p:nvPr/>
        </p:nvPicPr>
        <p:blipFill>
          <a:blip r:embed="rId2"/>
          <a:stretch>
            <a:fillRect/>
          </a:stretch>
        </p:blipFill>
        <p:spPr>
          <a:xfrm>
            <a:off x="9934103" y="374495"/>
            <a:ext cx="1419697" cy="1562811"/>
          </a:xfrm>
          <a:prstGeom prst="rect">
            <a:avLst/>
          </a:prstGeom>
        </p:spPr>
      </p:pic>
      <p:pic>
        <p:nvPicPr>
          <p:cNvPr id="9" name="Image 8">
            <a:extLst>
              <a:ext uri="{FF2B5EF4-FFF2-40B4-BE49-F238E27FC236}">
                <a16:creationId xmlns:a16="http://schemas.microsoft.com/office/drawing/2014/main" id="{DC1C6C4B-61B1-42B6-ADCD-A213AF6CB74B}"/>
              </a:ext>
            </a:extLst>
          </p:cNvPr>
          <p:cNvPicPr>
            <a:picLocks noChangeAspect="1"/>
          </p:cNvPicPr>
          <p:nvPr/>
        </p:nvPicPr>
        <p:blipFill>
          <a:blip r:embed="rId3"/>
          <a:stretch>
            <a:fillRect/>
          </a:stretch>
        </p:blipFill>
        <p:spPr>
          <a:xfrm>
            <a:off x="6738621" y="2645233"/>
            <a:ext cx="4279763" cy="3670110"/>
          </a:xfrm>
          <a:prstGeom prst="rect">
            <a:avLst/>
          </a:prstGeom>
        </p:spPr>
      </p:pic>
    </p:spTree>
    <p:extLst>
      <p:ext uri="{BB962C8B-B14F-4D97-AF65-F5344CB8AC3E}">
        <p14:creationId xmlns:p14="http://schemas.microsoft.com/office/powerpoint/2010/main" val="345057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CAAE8836-566E-40E9-82A2-DF9FE05A39F0}"/>
              </a:ext>
            </a:extLst>
          </p:cNvPr>
          <p:cNvSpPr>
            <a:spLocks noGrp="1"/>
          </p:cNvSpPr>
          <p:nvPr>
            <p:ph type="title"/>
          </p:nvPr>
        </p:nvSpPr>
        <p:spPr>
          <a:xfrm>
            <a:off x="838200" y="365126"/>
            <a:ext cx="10515600" cy="1213418"/>
          </a:xfrm>
        </p:spPr>
        <p:txBody>
          <a:bodyPr>
            <a:normAutofit/>
          </a:bodyPr>
          <a:lstStyle/>
          <a:p>
            <a:r>
              <a:rPr kumimoji="0" lang="en-GB"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4- Roadbook</a:t>
            </a:r>
            <a:endParaRPr lang="fr-FR" dirty="0">
              <a:solidFill>
                <a:srgbClr val="0070C0"/>
              </a:solidFill>
              <a:latin typeface="Calibri Light" panose="020F0302020204030204" pitchFamily="34" charset="0"/>
              <a:cs typeface="Calibri Light" panose="020F0302020204030204" pitchFamily="34" charset="0"/>
            </a:endParaRPr>
          </a:p>
        </p:txBody>
      </p:sp>
      <p:pic>
        <p:nvPicPr>
          <p:cNvPr id="9" name="Image 8">
            <a:extLst>
              <a:ext uri="{FF2B5EF4-FFF2-40B4-BE49-F238E27FC236}">
                <a16:creationId xmlns:a16="http://schemas.microsoft.com/office/drawing/2014/main" id="{9D0699B4-E487-4767-AE5A-14BD0A28705B}"/>
              </a:ext>
            </a:extLst>
          </p:cNvPr>
          <p:cNvPicPr>
            <a:picLocks noChangeAspect="1"/>
          </p:cNvPicPr>
          <p:nvPr/>
        </p:nvPicPr>
        <p:blipFill>
          <a:blip r:embed="rId2"/>
          <a:stretch>
            <a:fillRect/>
          </a:stretch>
        </p:blipFill>
        <p:spPr>
          <a:xfrm>
            <a:off x="660401" y="1361441"/>
            <a:ext cx="10038080" cy="5357613"/>
          </a:xfrm>
          <a:prstGeom prst="rect">
            <a:avLst/>
          </a:prstGeom>
        </p:spPr>
      </p:pic>
      <p:pic>
        <p:nvPicPr>
          <p:cNvPr id="7" name="Image 6">
            <a:extLst>
              <a:ext uri="{FF2B5EF4-FFF2-40B4-BE49-F238E27FC236}">
                <a16:creationId xmlns:a16="http://schemas.microsoft.com/office/drawing/2014/main" id="{D856423C-1B29-4C82-932A-982F0CF1D3EC}"/>
              </a:ext>
            </a:extLst>
          </p:cNvPr>
          <p:cNvPicPr>
            <a:picLocks noChangeAspect="1"/>
          </p:cNvPicPr>
          <p:nvPr/>
        </p:nvPicPr>
        <p:blipFill>
          <a:blip r:embed="rId3"/>
          <a:stretch>
            <a:fillRect/>
          </a:stretch>
        </p:blipFill>
        <p:spPr>
          <a:xfrm>
            <a:off x="9861230" y="365126"/>
            <a:ext cx="1511939" cy="1664352"/>
          </a:xfrm>
          <a:prstGeom prst="rect">
            <a:avLst/>
          </a:prstGeom>
        </p:spPr>
      </p:pic>
    </p:spTree>
    <p:extLst>
      <p:ext uri="{BB962C8B-B14F-4D97-AF65-F5344CB8AC3E}">
        <p14:creationId xmlns:p14="http://schemas.microsoft.com/office/powerpoint/2010/main" val="2748106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C976C7-CDC0-4962-BF93-0ED92A049299}"/>
              </a:ext>
            </a:extLst>
          </p:cNvPr>
          <p:cNvSpPr>
            <a:spLocks noGrp="1"/>
          </p:cNvSpPr>
          <p:nvPr>
            <p:ph type="title"/>
          </p:nvPr>
        </p:nvSpPr>
        <p:spPr/>
        <p:txBody>
          <a:bodyPr>
            <a:normAutofit/>
          </a:bodyPr>
          <a:lstStyle/>
          <a:p>
            <a:r>
              <a:rPr lang="en-GB" b="1" dirty="0">
                <a:solidFill>
                  <a:srgbClr val="0070C0"/>
                </a:solidFill>
                <a:latin typeface="Calibri Light" panose="020F0302020204030204" pitchFamily="34" charset="0"/>
                <a:cs typeface="Calibri Light" panose="020F0302020204030204" pitchFamily="34" charset="0"/>
              </a:rPr>
              <a:t>5 </a:t>
            </a:r>
            <a:r>
              <a:rPr kumimoji="0" lang="en-GB" b="1" i="0" u="none" strike="noStrike" kern="1200" cap="none" spc="0" normalizeH="0" baseline="0" noProof="0" dirty="0">
                <a:ln>
                  <a:noFill/>
                </a:ln>
                <a:solidFill>
                  <a:srgbClr val="0070C0"/>
                </a:solidFill>
                <a:effectLst/>
                <a:uLnTx/>
                <a:uFillTx/>
                <a:latin typeface="Calibri Light" panose="020F0302020204030204" pitchFamily="34" charset="0"/>
                <a:cs typeface="Calibri Light" panose="020F0302020204030204" pitchFamily="34" charset="0"/>
              </a:rPr>
              <a:t>- Carnet de route</a:t>
            </a:r>
            <a:endParaRPr lang="fr-FR" dirty="0">
              <a:solidFill>
                <a:srgbClr val="0070C0"/>
              </a:solidFill>
              <a:latin typeface="Calibri Light" panose="020F0302020204030204" pitchFamily="34" charset="0"/>
              <a:cs typeface="Calibri Light" panose="020F0302020204030204" pitchFamily="34" charset="0"/>
            </a:endParaRPr>
          </a:p>
        </p:txBody>
      </p:sp>
      <p:pic>
        <p:nvPicPr>
          <p:cNvPr id="6" name="Image 5">
            <a:extLst>
              <a:ext uri="{FF2B5EF4-FFF2-40B4-BE49-F238E27FC236}">
                <a16:creationId xmlns:a16="http://schemas.microsoft.com/office/drawing/2014/main" id="{221CF534-1BF3-4EDD-BF7D-92347B86223B}"/>
              </a:ext>
            </a:extLst>
          </p:cNvPr>
          <p:cNvPicPr>
            <a:picLocks noChangeAspect="1"/>
          </p:cNvPicPr>
          <p:nvPr/>
        </p:nvPicPr>
        <p:blipFill>
          <a:blip r:embed="rId2"/>
          <a:stretch>
            <a:fillRect/>
          </a:stretch>
        </p:blipFill>
        <p:spPr>
          <a:xfrm>
            <a:off x="955040" y="1412240"/>
            <a:ext cx="10398760" cy="5235892"/>
          </a:xfrm>
          <a:prstGeom prst="rect">
            <a:avLst/>
          </a:prstGeom>
        </p:spPr>
      </p:pic>
      <p:pic>
        <p:nvPicPr>
          <p:cNvPr id="4" name="Image 3">
            <a:extLst>
              <a:ext uri="{FF2B5EF4-FFF2-40B4-BE49-F238E27FC236}">
                <a16:creationId xmlns:a16="http://schemas.microsoft.com/office/drawing/2014/main" id="{1B2232C8-9867-4753-ACA3-E493F945AEEF}"/>
              </a:ext>
            </a:extLst>
          </p:cNvPr>
          <p:cNvPicPr>
            <a:picLocks noChangeAspect="1"/>
          </p:cNvPicPr>
          <p:nvPr/>
        </p:nvPicPr>
        <p:blipFill>
          <a:blip r:embed="rId3"/>
          <a:stretch>
            <a:fillRect/>
          </a:stretch>
        </p:blipFill>
        <p:spPr>
          <a:xfrm>
            <a:off x="9841861" y="524184"/>
            <a:ext cx="1511939" cy="1664352"/>
          </a:xfrm>
          <a:prstGeom prst="rect">
            <a:avLst/>
          </a:prstGeom>
        </p:spPr>
      </p:pic>
    </p:spTree>
    <p:extLst>
      <p:ext uri="{BB962C8B-B14F-4D97-AF65-F5344CB8AC3E}">
        <p14:creationId xmlns:p14="http://schemas.microsoft.com/office/powerpoint/2010/main" val="1403589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7">
            <a:extLst>
              <a:ext uri="{FF2B5EF4-FFF2-40B4-BE49-F238E27FC236}">
                <a16:creationId xmlns:a16="http://schemas.microsoft.com/office/drawing/2014/main" id="{941E0D46-8ACB-4997-AE37-41DABA5403FF}"/>
              </a:ext>
            </a:extLst>
          </p:cNvPr>
          <p:cNvGraphicFramePr>
            <a:graphicFrameLocks noGrp="1"/>
          </p:cNvGraphicFramePr>
          <p:nvPr>
            <p:extLst>
              <p:ext uri="{D42A27DB-BD31-4B8C-83A1-F6EECF244321}">
                <p14:modId xmlns:p14="http://schemas.microsoft.com/office/powerpoint/2010/main" val="3956028214"/>
              </p:ext>
            </p:extLst>
          </p:nvPr>
        </p:nvGraphicFramePr>
        <p:xfrm>
          <a:off x="1106905" y="2502568"/>
          <a:ext cx="10000649" cy="3031960"/>
        </p:xfrm>
        <a:graphic>
          <a:graphicData uri="http://schemas.openxmlformats.org/drawingml/2006/table">
            <a:tbl>
              <a:tblPr firstRow="1" bandRow="1">
                <a:tableStyleId>{BDBED569-4797-4DF1-A0F4-6AAB3CD982D8}</a:tableStyleId>
              </a:tblPr>
              <a:tblGrid>
                <a:gridCol w="4995512">
                  <a:extLst>
                    <a:ext uri="{9D8B030D-6E8A-4147-A177-3AD203B41FA5}">
                      <a16:colId xmlns:a16="http://schemas.microsoft.com/office/drawing/2014/main" val="2120024209"/>
                    </a:ext>
                  </a:extLst>
                </a:gridCol>
                <a:gridCol w="5005137">
                  <a:extLst>
                    <a:ext uri="{9D8B030D-6E8A-4147-A177-3AD203B41FA5}">
                      <a16:colId xmlns:a16="http://schemas.microsoft.com/office/drawing/2014/main" val="985361311"/>
                    </a:ext>
                  </a:extLst>
                </a:gridCol>
              </a:tblGrid>
              <a:tr h="757990">
                <a:tc>
                  <a:txBody>
                    <a:bodyPr/>
                    <a:lstStyle/>
                    <a:p>
                      <a:pPr algn="just"/>
                      <a:r>
                        <a:rPr lang="fr-FR" b="1" dirty="0">
                          <a:solidFill>
                            <a:srgbClr val="002060"/>
                          </a:solidFill>
                        </a:rPr>
                        <a:t>Zone de régularité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 points / seconde d’avance ou de retard</a:t>
                      </a:r>
                    </a:p>
                    <a:p>
                      <a:pPr algn="ctr"/>
                      <a:r>
                        <a:rPr lang="fr-FR" b="1" dirty="0">
                          <a:solidFill>
                            <a:srgbClr val="002060"/>
                          </a:solidFill>
                        </a:rPr>
                        <a:t>par rapport à l’heure idéale de passage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736533"/>
                  </a:ext>
                </a:extLst>
              </a:tr>
              <a:tr h="757990">
                <a:tc>
                  <a:txBody>
                    <a:bodyPr/>
                    <a:lstStyle/>
                    <a:p>
                      <a:pPr algn="just"/>
                      <a:r>
                        <a:rPr lang="fr-FR" b="1" dirty="0">
                          <a:solidFill>
                            <a:srgbClr val="002060"/>
                          </a:solidFill>
                        </a:rPr>
                        <a:t>CH ou CP manquant, raturé ou ne figurant pas dans la case prévue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300 points / contrôle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7406253"/>
                  </a:ext>
                </a:extLst>
              </a:tr>
              <a:tr h="757990">
                <a:tc>
                  <a:txBody>
                    <a:bodyPr/>
                    <a:lstStyle/>
                    <a:p>
                      <a:r>
                        <a:rPr lang="fr-FR" b="1" dirty="0">
                          <a:solidFill>
                            <a:srgbClr val="002060"/>
                          </a:solidFill>
                        </a:rPr>
                        <a:t>Carnet de route non rendu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10 000 points / étape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998526"/>
                  </a:ext>
                </a:extLst>
              </a:tr>
              <a:tr h="757990">
                <a:tc>
                  <a:txBody>
                    <a:bodyPr/>
                    <a:lstStyle/>
                    <a:p>
                      <a:r>
                        <a:rPr lang="fr-FR" b="1" dirty="0">
                          <a:solidFill>
                            <a:srgbClr val="002060"/>
                          </a:solidFill>
                        </a:rPr>
                        <a:t>Abandon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solidFill>
                            <a:srgbClr val="002060"/>
                          </a:solidFill>
                        </a:rPr>
                        <a:t>100 000 points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876586"/>
                  </a:ext>
                </a:extLst>
              </a:tr>
            </a:tbl>
          </a:graphicData>
        </a:graphic>
      </p:graphicFrame>
      <p:sp>
        <p:nvSpPr>
          <p:cNvPr id="2" name="Titre 1">
            <a:extLst>
              <a:ext uri="{FF2B5EF4-FFF2-40B4-BE49-F238E27FC236}">
                <a16:creationId xmlns:a16="http://schemas.microsoft.com/office/drawing/2014/main" id="{D9A9DDC6-3D8F-4FD9-BD52-AE094910A307}"/>
              </a:ext>
            </a:extLst>
          </p:cNvPr>
          <p:cNvSpPr>
            <a:spLocks noGrp="1"/>
          </p:cNvSpPr>
          <p:nvPr>
            <p:ph type="title"/>
          </p:nvPr>
        </p:nvSpPr>
        <p:spPr>
          <a:xfrm>
            <a:off x="838200" y="365125"/>
            <a:ext cx="10515600" cy="958347"/>
          </a:xfrm>
        </p:spPr>
        <p:txBody>
          <a:bodyPr/>
          <a:lstStyle/>
          <a:p>
            <a:r>
              <a:rPr lang="fr-FR" b="1" dirty="0">
                <a:solidFill>
                  <a:srgbClr val="0070C0"/>
                </a:solidFill>
              </a:rPr>
              <a:t>6 - Pénalités</a:t>
            </a:r>
          </a:p>
        </p:txBody>
      </p:sp>
      <p:pic>
        <p:nvPicPr>
          <p:cNvPr id="4" name="Image 3">
            <a:extLst>
              <a:ext uri="{FF2B5EF4-FFF2-40B4-BE49-F238E27FC236}">
                <a16:creationId xmlns:a16="http://schemas.microsoft.com/office/drawing/2014/main" id="{8B0B4789-0053-4E35-A853-15FA6478B0C8}"/>
              </a:ext>
            </a:extLst>
          </p:cNvPr>
          <p:cNvPicPr>
            <a:picLocks noChangeAspect="1"/>
          </p:cNvPicPr>
          <p:nvPr/>
        </p:nvPicPr>
        <p:blipFill>
          <a:blip r:embed="rId2"/>
          <a:stretch>
            <a:fillRect/>
          </a:stretch>
        </p:blipFill>
        <p:spPr>
          <a:xfrm>
            <a:off x="9733897" y="171136"/>
            <a:ext cx="1518036" cy="1664352"/>
          </a:xfrm>
          <a:prstGeom prst="rect">
            <a:avLst/>
          </a:prstGeom>
        </p:spPr>
      </p:pic>
      <p:sp>
        <p:nvSpPr>
          <p:cNvPr id="6" name="ZoneTexte 5">
            <a:extLst>
              <a:ext uri="{FF2B5EF4-FFF2-40B4-BE49-F238E27FC236}">
                <a16:creationId xmlns:a16="http://schemas.microsoft.com/office/drawing/2014/main" id="{ADEDA51B-AA3A-4970-BC40-D3050C642037}"/>
              </a:ext>
            </a:extLst>
          </p:cNvPr>
          <p:cNvSpPr txBox="1"/>
          <p:nvPr/>
        </p:nvSpPr>
        <p:spPr>
          <a:xfrm>
            <a:off x="1010653" y="1811427"/>
            <a:ext cx="10515600" cy="892552"/>
          </a:xfrm>
          <a:prstGeom prst="rect">
            <a:avLst/>
          </a:prstGeom>
          <a:noFill/>
        </p:spPr>
        <p:txBody>
          <a:bodyPr wrap="square">
            <a:spAutoFit/>
          </a:bodyPr>
          <a:lstStyle/>
          <a:p>
            <a:pPr algn="just"/>
            <a:r>
              <a:rPr lang="fr-FR" sz="1600" dirty="0">
                <a:latin typeface="Verdana" panose="020B0604030504040204" pitchFamily="34" charset="0"/>
                <a:ea typeface="Verdana" panose="020B0604030504040204" pitchFamily="34" charset="0"/>
              </a:rPr>
              <a:t>Afin de départager les concurrents, des pénalités sont appliquées dans les situations suivantes :</a:t>
            </a:r>
          </a:p>
          <a:p>
            <a:endParaRPr lang="fr-FR" dirty="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p:txBody>
      </p:sp>
      <p:sp>
        <p:nvSpPr>
          <p:cNvPr id="11" name="ZoneTexte 10">
            <a:extLst>
              <a:ext uri="{FF2B5EF4-FFF2-40B4-BE49-F238E27FC236}">
                <a16:creationId xmlns:a16="http://schemas.microsoft.com/office/drawing/2014/main" id="{A293ED5A-40CB-4418-9C95-BA85FF95C593}"/>
              </a:ext>
            </a:extLst>
          </p:cNvPr>
          <p:cNvSpPr txBox="1"/>
          <p:nvPr/>
        </p:nvSpPr>
        <p:spPr>
          <a:xfrm>
            <a:off x="1106904" y="5765533"/>
            <a:ext cx="10246895" cy="923330"/>
          </a:xfrm>
          <a:prstGeom prst="rect">
            <a:avLst/>
          </a:prstGeom>
          <a:noFill/>
        </p:spPr>
        <p:txBody>
          <a:bodyPr wrap="square" rtlCol="0">
            <a:spAutoFit/>
          </a:bodyPr>
          <a:lstStyle/>
          <a:p>
            <a:pPr algn="just"/>
            <a:r>
              <a:rPr lang="fr-FR" b="1" dirty="0"/>
              <a:t>NB: ce tableau peut varier selon les organisations.</a:t>
            </a:r>
          </a:p>
          <a:p>
            <a:pPr algn="just"/>
            <a:r>
              <a:rPr lang="fr-FR" dirty="0"/>
              <a:t>L’équipage gagnant est celui qui aura obtenu le score le plus bas sur l’ensemble des épreuves (affecté du coefficient de pondération)</a:t>
            </a:r>
          </a:p>
        </p:txBody>
      </p:sp>
    </p:spTree>
    <p:extLst>
      <p:ext uri="{BB962C8B-B14F-4D97-AF65-F5344CB8AC3E}">
        <p14:creationId xmlns:p14="http://schemas.microsoft.com/office/powerpoint/2010/main" val="105025799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1793</Words>
  <Application>Microsoft Office PowerPoint</Application>
  <PresentationFormat>Grand écran</PresentationFormat>
  <Paragraphs>156</Paragraphs>
  <Slides>22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22</vt:i4>
      </vt:variant>
    </vt:vector>
  </HeadingPairs>
  <TitlesOfParts>
    <vt:vector size="27" baseType="lpstr">
      <vt:lpstr>Arial</vt:lpstr>
      <vt:lpstr>Calibri</vt:lpstr>
      <vt:lpstr>Calibri Light</vt:lpstr>
      <vt:lpstr>Verdana</vt:lpstr>
      <vt:lpstr>Thème Office</vt:lpstr>
      <vt:lpstr>  Ecurie Historique Tour Clémentine – 84170 MONTEUX  </vt:lpstr>
      <vt:lpstr>INTRODUCTION</vt:lpstr>
      <vt:lpstr>SOMMAIRE</vt:lpstr>
      <vt:lpstr>1- Sécurité et code de la route</vt:lpstr>
      <vt:lpstr>2- Les différentes épreuves</vt:lpstr>
      <vt:lpstr>3- Règles de signalisation et balisage</vt:lpstr>
      <vt:lpstr>4- Roadbook</vt:lpstr>
      <vt:lpstr>5 - Carnet de route</vt:lpstr>
      <vt:lpstr>6 - Pénalités</vt:lpstr>
      <vt:lpstr>7 - Fléché Métré (FM)</vt:lpstr>
      <vt:lpstr>8 – Zone de régularité (parcours à moyenne contrôlée)</vt:lpstr>
      <vt:lpstr>Présentation PowerPoint</vt:lpstr>
      <vt:lpstr>9 - Fléché Droit (FD)</vt:lpstr>
      <vt:lpstr>10 - Fléché Mille Sources (FMS)</vt:lpstr>
      <vt:lpstr>11 – Fléché Horloge</vt:lpstr>
      <vt:lpstr>12 – Fléché points (FP)</vt:lpstr>
      <vt:lpstr>13 – Carte Tracée</vt:lpstr>
      <vt:lpstr>14 – Fléché allemand (FA) (réservé aux Experts)</vt:lpstr>
      <vt:lpstr>14 – Fléché allemand (FA) - suite</vt:lpstr>
      <vt:lpstr>15 – Carte muette (réservée aux experts )</vt:lpstr>
      <vt:lpstr>Mes notes personnelles</vt:lpstr>
      <vt:lpstr>        MERCI DE VOTRE ATTENTION  Vos suggestions sont les bienvenues  Visitez notre site : ehtc.fr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Ecurie Historique Tour Clémentine – 84170 MONTEUX  </dc:title>
  <dc:creator>Béatrice MAINGRAUD</dc:creator>
  <cp:lastModifiedBy>Béatrice MAINGRAUD</cp:lastModifiedBy>
  <cp:revision>13</cp:revision>
  <dcterms:created xsi:type="dcterms:W3CDTF">2020-10-01T21:11:16Z</dcterms:created>
  <dcterms:modified xsi:type="dcterms:W3CDTF">2021-09-15T18:18:17Z</dcterms:modified>
</cp:coreProperties>
</file>